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73" r:id="rId2"/>
    <p:sldId id="274" r:id="rId3"/>
    <p:sldId id="275" r:id="rId4"/>
    <p:sldId id="277" r:id="rId5"/>
    <p:sldId id="276" r:id="rId6"/>
    <p:sldId id="321" r:id="rId7"/>
    <p:sldId id="344" r:id="rId8"/>
    <p:sldId id="257" r:id="rId9"/>
    <p:sldId id="258" r:id="rId10"/>
    <p:sldId id="259" r:id="rId11"/>
    <p:sldId id="260" r:id="rId12"/>
    <p:sldId id="261" r:id="rId13"/>
    <p:sldId id="264" r:id="rId14"/>
    <p:sldId id="265" r:id="rId15"/>
    <p:sldId id="266" r:id="rId16"/>
    <p:sldId id="331" r:id="rId17"/>
    <p:sldId id="269" r:id="rId18"/>
    <p:sldId id="267" r:id="rId19"/>
    <p:sldId id="270" r:id="rId20"/>
    <p:sldId id="351" r:id="rId21"/>
    <p:sldId id="355" r:id="rId22"/>
    <p:sldId id="356" r:id="rId23"/>
    <p:sldId id="357" r:id="rId24"/>
    <p:sldId id="358" r:id="rId25"/>
    <p:sldId id="359" r:id="rId26"/>
    <p:sldId id="360" r:id="rId27"/>
    <p:sldId id="361" r:id="rId28"/>
    <p:sldId id="362" r:id="rId29"/>
    <p:sldId id="345" r:id="rId30"/>
    <p:sldId id="272" r:id="rId31"/>
    <p:sldId id="279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2" r:id="rId40"/>
    <p:sldId id="293" r:id="rId41"/>
    <p:sldId id="294" r:id="rId42"/>
    <p:sldId id="295" r:id="rId43"/>
    <p:sldId id="296" r:id="rId44"/>
    <p:sldId id="363" r:id="rId45"/>
    <p:sldId id="364" r:id="rId46"/>
    <p:sldId id="365" r:id="rId47"/>
    <p:sldId id="300" r:id="rId48"/>
    <p:sldId id="302" r:id="rId49"/>
    <p:sldId id="301" r:id="rId50"/>
    <p:sldId id="303" r:id="rId51"/>
    <p:sldId id="346" r:id="rId52"/>
    <p:sldId id="353" r:id="rId53"/>
    <p:sldId id="354" r:id="rId54"/>
    <p:sldId id="306" r:id="rId55"/>
    <p:sldId id="307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50" r:id="rId69"/>
    <p:sldId id="324" r:id="rId70"/>
    <p:sldId id="323" r:id="rId7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3399"/>
    <a:srgbClr val="000000"/>
    <a:srgbClr val="FFFFFF"/>
    <a:srgbClr val="FF6600"/>
    <a:srgbClr val="FF3300"/>
    <a:srgbClr val="0066CC"/>
    <a:srgbClr val="008000"/>
    <a:srgbClr val="FF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90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46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E28088-5581-438C-BF21-5CDCB1C26C1D}" type="doc">
      <dgm:prSet loTypeId="urn:microsoft.com/office/officeart/2005/8/layout/hierarchy5" loCatId="hierarchy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FBA9460B-4A3B-4BF8-BEFF-1393467381D6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coolSlant"/>
        </a:sp3d>
      </dgm:spPr>
      <dgm:t>
        <a:bodyPr/>
        <a:lstStyle/>
        <a:p>
          <a:r>
            <a:rPr lang="ru-RU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Свойства цвета</a:t>
          </a:r>
          <a:endParaRPr lang="ru-RU" sz="3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D2D3C9-8C1B-42DD-99BB-E50D093C0350}" type="parTrans" cxnId="{CF38ECCD-4312-469E-8008-64B4999945D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CEC43CD-FDAD-4A69-9EFE-B19DBBBCE6BD}" type="sibTrans" cxnId="{CF38ECCD-4312-469E-8008-64B4999945D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E213B6D-A3EC-44D4-8D84-888AAD25A7F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3200" dirty="0" smtClean="0"/>
            <a:t>Цветовой тон</a:t>
          </a:r>
          <a:endParaRPr lang="ru-RU" sz="3200" dirty="0"/>
        </a:p>
      </dgm:t>
    </dgm:pt>
    <dgm:pt modelId="{742995CA-1403-4682-B07B-02A370F75452}" type="parTrans" cxnId="{5C1BB558-AD20-4CD9-9EAE-9FA97D3AC4A6}">
      <dgm:prSet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E6A623C-0647-41F7-9BF2-6834C5C80B3C}" type="sibTrans" cxnId="{5C1BB558-AD20-4CD9-9EAE-9FA97D3AC4A6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EB6E084F-ECF6-4D10-8301-5777F834A260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3200" dirty="0" smtClean="0"/>
            <a:t>Светлота</a:t>
          </a:r>
          <a:endParaRPr lang="ru-RU" sz="3200" dirty="0"/>
        </a:p>
      </dgm:t>
    </dgm:pt>
    <dgm:pt modelId="{5205B1EA-A5F0-4B15-9000-1FAFF5D6B01C}" type="parTrans" cxnId="{51996415-1924-409F-90F6-B4975750F77C}">
      <dgm:prSet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F8D4EEB-6AD5-43A2-B740-E8324FDC0AF7}" type="sibTrans" cxnId="{51996415-1924-409F-90F6-B4975750F77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FCC81180-95DB-48D8-A1F7-CE404E733656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3200" dirty="0" smtClean="0"/>
            <a:t>Насыщенность</a:t>
          </a:r>
          <a:endParaRPr lang="ru-RU" sz="3200" dirty="0"/>
        </a:p>
      </dgm:t>
    </dgm:pt>
    <dgm:pt modelId="{CE4F1566-2F83-4872-AAFC-D6B520F1FCD8}" type="parTrans" cxnId="{F16B5C93-AE06-4135-99DB-FC35182F56DE}">
      <dgm:prSet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81F4092A-3AC4-4CAD-8004-27FA42725788}" type="sibTrans" cxnId="{F16B5C93-AE06-4135-99DB-FC35182F56DE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41D2FF60-ECB1-4B5C-9664-61F8FCAAE488}" type="pres">
      <dgm:prSet presAssocID="{60E28088-5581-438C-BF21-5CDCB1C26C1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FB6736-EF8F-4621-8D07-1D1478D27693}" type="pres">
      <dgm:prSet presAssocID="{60E28088-5581-438C-BF21-5CDCB1C26C1D}" presName="hierFlow" presStyleCnt="0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611EDD57-0991-486A-9E7A-C58E9DEA6176}" type="pres">
      <dgm:prSet presAssocID="{60E28088-5581-438C-BF21-5CDCB1C26C1D}" presName="hierChild1" presStyleCnt="0">
        <dgm:presLayoutVars>
          <dgm:chPref val="1"/>
          <dgm:animOne val="branch"/>
          <dgm:animLvl val="lvl"/>
        </dgm:presLayoutVars>
      </dgm:prSet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46CDE28F-DBA4-45C3-867A-A3E3E7770B50}" type="pres">
      <dgm:prSet presAssocID="{FBA9460B-4A3B-4BF8-BEFF-1393467381D6}" presName="Name17" presStyleCnt="0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2FDA8DD3-CFE3-49CB-9BE6-FE8925C18C8A}" type="pres">
      <dgm:prSet presAssocID="{FBA9460B-4A3B-4BF8-BEFF-1393467381D6}" presName="level1Shape" presStyleLbl="node0" presStyleIdx="0" presStyleCnt="1" custScaleX="77653" custLinFactNeighborX="-3069" custLinFactNeighborY="-4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867E074-6A87-4D42-B07B-C6904BC2DB97}" type="pres">
      <dgm:prSet presAssocID="{FBA9460B-4A3B-4BF8-BEFF-1393467381D6}" presName="hierChild2" presStyleCnt="0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D5CD49A8-9827-4130-A828-F1BEBF752BDF}" type="pres">
      <dgm:prSet presAssocID="{742995CA-1403-4682-B07B-02A370F75452}" presName="Name25" presStyleLbl="parChTrans1D2" presStyleIdx="0" presStyleCnt="3"/>
      <dgm:spPr/>
      <dgm:t>
        <a:bodyPr/>
        <a:lstStyle/>
        <a:p>
          <a:endParaRPr lang="ru-RU"/>
        </a:p>
      </dgm:t>
    </dgm:pt>
    <dgm:pt modelId="{02384EDF-37BC-48C0-A9E0-F4CB4EBB9D62}" type="pres">
      <dgm:prSet presAssocID="{742995CA-1403-4682-B07B-02A370F75452}" presName="connTx" presStyleLbl="parChTrans1D2" presStyleIdx="0" presStyleCnt="3"/>
      <dgm:spPr/>
      <dgm:t>
        <a:bodyPr/>
        <a:lstStyle/>
        <a:p>
          <a:endParaRPr lang="ru-RU"/>
        </a:p>
      </dgm:t>
    </dgm:pt>
    <dgm:pt modelId="{FD9963EC-7E5F-4CC1-B866-EF39119238BB}" type="pres">
      <dgm:prSet presAssocID="{3E213B6D-A3EC-44D4-8D84-888AAD25A7F8}" presName="Name30" presStyleCnt="0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EB673E18-2197-41BD-B975-7D8CC35A79DD}" type="pres">
      <dgm:prSet presAssocID="{3E213B6D-A3EC-44D4-8D84-888AAD25A7F8}" presName="level2Shape" presStyleLbl="node2" presStyleIdx="0" presStyleCnt="3" custScaleX="129477" custLinFactNeighborX="240" custLinFactNeighborY="-401"/>
      <dgm:spPr/>
      <dgm:t>
        <a:bodyPr/>
        <a:lstStyle/>
        <a:p>
          <a:endParaRPr lang="ru-RU"/>
        </a:p>
      </dgm:t>
    </dgm:pt>
    <dgm:pt modelId="{2C430400-B525-4FD1-AC80-7059F1FC4C35}" type="pres">
      <dgm:prSet presAssocID="{3E213B6D-A3EC-44D4-8D84-888AAD25A7F8}" presName="hierChild3" presStyleCnt="0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E0731C06-993A-406D-A4CD-C10F8F2D3C49}" type="pres">
      <dgm:prSet presAssocID="{5205B1EA-A5F0-4B15-9000-1FAFF5D6B01C}" presName="Name25" presStyleLbl="parChTrans1D2" presStyleIdx="1" presStyleCnt="3"/>
      <dgm:spPr/>
      <dgm:t>
        <a:bodyPr/>
        <a:lstStyle/>
        <a:p>
          <a:endParaRPr lang="ru-RU"/>
        </a:p>
      </dgm:t>
    </dgm:pt>
    <dgm:pt modelId="{C082B03C-97B3-4601-B865-DCEA19BE0255}" type="pres">
      <dgm:prSet presAssocID="{5205B1EA-A5F0-4B15-9000-1FAFF5D6B01C}" presName="connTx" presStyleLbl="parChTrans1D2" presStyleIdx="1" presStyleCnt="3"/>
      <dgm:spPr/>
      <dgm:t>
        <a:bodyPr/>
        <a:lstStyle/>
        <a:p>
          <a:endParaRPr lang="ru-RU"/>
        </a:p>
      </dgm:t>
    </dgm:pt>
    <dgm:pt modelId="{2D10E55D-9CAC-4E1B-B7C3-6785AF1EF228}" type="pres">
      <dgm:prSet presAssocID="{EB6E084F-ECF6-4D10-8301-5777F834A260}" presName="Name30" presStyleCnt="0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A171EB48-0E70-4C0C-9448-07E9ED7077A9}" type="pres">
      <dgm:prSet presAssocID="{EB6E084F-ECF6-4D10-8301-5777F834A260}" presName="level2Shape" presStyleLbl="node2" presStyleIdx="1" presStyleCnt="3" custScaleX="130580"/>
      <dgm:spPr/>
      <dgm:t>
        <a:bodyPr/>
        <a:lstStyle/>
        <a:p>
          <a:endParaRPr lang="ru-RU"/>
        </a:p>
      </dgm:t>
    </dgm:pt>
    <dgm:pt modelId="{F9C3BFFB-CE21-4280-92D3-30494377E573}" type="pres">
      <dgm:prSet presAssocID="{EB6E084F-ECF6-4D10-8301-5777F834A260}" presName="hierChild3" presStyleCnt="0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5919BE17-6AB4-425E-8E2D-23D12B74DD4A}" type="pres">
      <dgm:prSet presAssocID="{CE4F1566-2F83-4872-AAFC-D6B520F1FCD8}" presName="Name25" presStyleLbl="parChTrans1D2" presStyleIdx="2" presStyleCnt="3"/>
      <dgm:spPr/>
      <dgm:t>
        <a:bodyPr/>
        <a:lstStyle/>
        <a:p>
          <a:endParaRPr lang="ru-RU"/>
        </a:p>
      </dgm:t>
    </dgm:pt>
    <dgm:pt modelId="{2E27D8CB-793A-4F90-BC60-5067E7EAB97D}" type="pres">
      <dgm:prSet presAssocID="{CE4F1566-2F83-4872-AAFC-D6B520F1FCD8}" presName="connTx" presStyleLbl="parChTrans1D2" presStyleIdx="2" presStyleCnt="3"/>
      <dgm:spPr/>
      <dgm:t>
        <a:bodyPr/>
        <a:lstStyle/>
        <a:p>
          <a:endParaRPr lang="ru-RU"/>
        </a:p>
      </dgm:t>
    </dgm:pt>
    <dgm:pt modelId="{042C65D0-A962-443C-B950-7C376A125412}" type="pres">
      <dgm:prSet presAssocID="{FCC81180-95DB-48D8-A1F7-CE404E733656}" presName="Name30" presStyleCnt="0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1B24A0FD-3C0F-44EA-9995-CFB6087E1D96}" type="pres">
      <dgm:prSet presAssocID="{FCC81180-95DB-48D8-A1F7-CE404E733656}" presName="level2Shape" presStyleLbl="node2" presStyleIdx="2" presStyleCnt="3" custScaleX="132677"/>
      <dgm:spPr/>
      <dgm:t>
        <a:bodyPr/>
        <a:lstStyle/>
        <a:p>
          <a:endParaRPr lang="ru-RU"/>
        </a:p>
      </dgm:t>
    </dgm:pt>
    <dgm:pt modelId="{3361C670-C2EF-41DB-9FE0-5DF2F4A0B8B5}" type="pres">
      <dgm:prSet presAssocID="{FCC81180-95DB-48D8-A1F7-CE404E733656}" presName="hierChild3" presStyleCnt="0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8261AAB3-F2F0-443D-B947-674FC1C9FC3C}" type="pres">
      <dgm:prSet presAssocID="{60E28088-5581-438C-BF21-5CDCB1C26C1D}" presName="bgShapesFlow" presStyleCnt="0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</dgm:ptLst>
  <dgm:cxnLst>
    <dgm:cxn modelId="{51996415-1924-409F-90F6-B4975750F77C}" srcId="{FBA9460B-4A3B-4BF8-BEFF-1393467381D6}" destId="{EB6E084F-ECF6-4D10-8301-5777F834A260}" srcOrd="1" destOrd="0" parTransId="{5205B1EA-A5F0-4B15-9000-1FAFF5D6B01C}" sibTransId="{0F8D4EEB-6AD5-43A2-B740-E8324FDC0AF7}"/>
    <dgm:cxn modelId="{5C1BB558-AD20-4CD9-9EAE-9FA97D3AC4A6}" srcId="{FBA9460B-4A3B-4BF8-BEFF-1393467381D6}" destId="{3E213B6D-A3EC-44D4-8D84-888AAD25A7F8}" srcOrd="0" destOrd="0" parTransId="{742995CA-1403-4682-B07B-02A370F75452}" sibTransId="{AE6A623C-0647-41F7-9BF2-6834C5C80B3C}"/>
    <dgm:cxn modelId="{F5EAB0B3-3DB3-49BA-B3FE-BB46E37310F7}" type="presOf" srcId="{CE4F1566-2F83-4872-AAFC-D6B520F1FCD8}" destId="{5919BE17-6AB4-425E-8E2D-23D12B74DD4A}" srcOrd="0" destOrd="0" presId="urn:microsoft.com/office/officeart/2005/8/layout/hierarchy5"/>
    <dgm:cxn modelId="{80E0A550-E6FD-477B-8EEC-050E9D4E62AE}" type="presOf" srcId="{CE4F1566-2F83-4872-AAFC-D6B520F1FCD8}" destId="{2E27D8CB-793A-4F90-BC60-5067E7EAB97D}" srcOrd="1" destOrd="0" presId="urn:microsoft.com/office/officeart/2005/8/layout/hierarchy5"/>
    <dgm:cxn modelId="{F16B5C93-AE06-4135-99DB-FC35182F56DE}" srcId="{FBA9460B-4A3B-4BF8-BEFF-1393467381D6}" destId="{FCC81180-95DB-48D8-A1F7-CE404E733656}" srcOrd="2" destOrd="0" parTransId="{CE4F1566-2F83-4872-AAFC-D6B520F1FCD8}" sibTransId="{81F4092A-3AC4-4CAD-8004-27FA42725788}"/>
    <dgm:cxn modelId="{217C55A5-AAFA-4B4D-9DF9-BB6B7112ED96}" type="presOf" srcId="{742995CA-1403-4682-B07B-02A370F75452}" destId="{D5CD49A8-9827-4130-A828-F1BEBF752BDF}" srcOrd="0" destOrd="0" presId="urn:microsoft.com/office/officeart/2005/8/layout/hierarchy5"/>
    <dgm:cxn modelId="{CF38ECCD-4312-469E-8008-64B4999945DC}" srcId="{60E28088-5581-438C-BF21-5CDCB1C26C1D}" destId="{FBA9460B-4A3B-4BF8-BEFF-1393467381D6}" srcOrd="0" destOrd="0" parTransId="{34D2D3C9-8C1B-42DD-99BB-E50D093C0350}" sibTransId="{ACEC43CD-FDAD-4A69-9EFE-B19DBBBCE6BD}"/>
    <dgm:cxn modelId="{26B47537-E3FB-4396-943C-3D497D6533AF}" type="presOf" srcId="{FBA9460B-4A3B-4BF8-BEFF-1393467381D6}" destId="{2FDA8DD3-CFE3-49CB-9BE6-FE8925C18C8A}" srcOrd="0" destOrd="0" presId="urn:microsoft.com/office/officeart/2005/8/layout/hierarchy5"/>
    <dgm:cxn modelId="{78D9A1E1-3A03-40CB-9B6C-21A721232E6F}" type="presOf" srcId="{EB6E084F-ECF6-4D10-8301-5777F834A260}" destId="{A171EB48-0E70-4C0C-9448-07E9ED7077A9}" srcOrd="0" destOrd="0" presId="urn:microsoft.com/office/officeart/2005/8/layout/hierarchy5"/>
    <dgm:cxn modelId="{D3032C46-4B7E-44E6-9638-A4E728558C51}" type="presOf" srcId="{5205B1EA-A5F0-4B15-9000-1FAFF5D6B01C}" destId="{C082B03C-97B3-4601-B865-DCEA19BE0255}" srcOrd="1" destOrd="0" presId="urn:microsoft.com/office/officeart/2005/8/layout/hierarchy5"/>
    <dgm:cxn modelId="{FD4395C2-C55F-42BF-91B8-2B30716FED6C}" type="presOf" srcId="{60E28088-5581-438C-BF21-5CDCB1C26C1D}" destId="{41D2FF60-ECB1-4B5C-9664-61F8FCAAE488}" srcOrd="0" destOrd="0" presId="urn:microsoft.com/office/officeart/2005/8/layout/hierarchy5"/>
    <dgm:cxn modelId="{3C39F04C-178E-44C8-9892-C5400E3B90A8}" type="presOf" srcId="{FCC81180-95DB-48D8-A1F7-CE404E733656}" destId="{1B24A0FD-3C0F-44EA-9995-CFB6087E1D96}" srcOrd="0" destOrd="0" presId="urn:microsoft.com/office/officeart/2005/8/layout/hierarchy5"/>
    <dgm:cxn modelId="{D2E03AF8-7AE3-4536-8199-A9C85784A14D}" type="presOf" srcId="{3E213B6D-A3EC-44D4-8D84-888AAD25A7F8}" destId="{EB673E18-2197-41BD-B975-7D8CC35A79DD}" srcOrd="0" destOrd="0" presId="urn:microsoft.com/office/officeart/2005/8/layout/hierarchy5"/>
    <dgm:cxn modelId="{9B7091D8-E0C2-4DDC-AD42-375E02A31D1D}" type="presOf" srcId="{742995CA-1403-4682-B07B-02A370F75452}" destId="{02384EDF-37BC-48C0-A9E0-F4CB4EBB9D62}" srcOrd="1" destOrd="0" presId="urn:microsoft.com/office/officeart/2005/8/layout/hierarchy5"/>
    <dgm:cxn modelId="{02846C57-5FC6-4B2C-BEAC-3CAD7B9C611F}" type="presOf" srcId="{5205B1EA-A5F0-4B15-9000-1FAFF5D6B01C}" destId="{E0731C06-993A-406D-A4CD-C10F8F2D3C49}" srcOrd="0" destOrd="0" presId="urn:microsoft.com/office/officeart/2005/8/layout/hierarchy5"/>
    <dgm:cxn modelId="{A0DCF2F0-AC45-4DC2-BFAD-358AD650C276}" type="presParOf" srcId="{41D2FF60-ECB1-4B5C-9664-61F8FCAAE488}" destId="{53FB6736-EF8F-4621-8D07-1D1478D27693}" srcOrd="0" destOrd="0" presId="urn:microsoft.com/office/officeart/2005/8/layout/hierarchy5"/>
    <dgm:cxn modelId="{A0E43976-F48B-4E81-877A-1D6AE6D06BFD}" type="presParOf" srcId="{53FB6736-EF8F-4621-8D07-1D1478D27693}" destId="{611EDD57-0991-486A-9E7A-C58E9DEA6176}" srcOrd="0" destOrd="0" presId="urn:microsoft.com/office/officeart/2005/8/layout/hierarchy5"/>
    <dgm:cxn modelId="{91CD5178-E17A-490A-908F-9AC5A95C03E2}" type="presParOf" srcId="{611EDD57-0991-486A-9E7A-C58E9DEA6176}" destId="{46CDE28F-DBA4-45C3-867A-A3E3E7770B50}" srcOrd="0" destOrd="0" presId="urn:microsoft.com/office/officeart/2005/8/layout/hierarchy5"/>
    <dgm:cxn modelId="{901A007D-6934-46EC-BC0E-AEF426BD0868}" type="presParOf" srcId="{46CDE28F-DBA4-45C3-867A-A3E3E7770B50}" destId="{2FDA8DD3-CFE3-49CB-9BE6-FE8925C18C8A}" srcOrd="0" destOrd="0" presId="urn:microsoft.com/office/officeart/2005/8/layout/hierarchy5"/>
    <dgm:cxn modelId="{62B9BBC6-51F1-4C78-AE57-A714943154A0}" type="presParOf" srcId="{46CDE28F-DBA4-45C3-867A-A3E3E7770B50}" destId="{1867E074-6A87-4D42-B07B-C6904BC2DB97}" srcOrd="1" destOrd="0" presId="urn:microsoft.com/office/officeart/2005/8/layout/hierarchy5"/>
    <dgm:cxn modelId="{C97C592F-26BF-46F0-9E95-33A4F52C6C36}" type="presParOf" srcId="{1867E074-6A87-4D42-B07B-C6904BC2DB97}" destId="{D5CD49A8-9827-4130-A828-F1BEBF752BDF}" srcOrd="0" destOrd="0" presId="urn:microsoft.com/office/officeart/2005/8/layout/hierarchy5"/>
    <dgm:cxn modelId="{7B5B4AD5-E59F-47B0-AD41-DA60BEBE9E47}" type="presParOf" srcId="{D5CD49A8-9827-4130-A828-F1BEBF752BDF}" destId="{02384EDF-37BC-48C0-A9E0-F4CB4EBB9D62}" srcOrd="0" destOrd="0" presId="urn:microsoft.com/office/officeart/2005/8/layout/hierarchy5"/>
    <dgm:cxn modelId="{422B0837-71D1-41F9-9B82-FA2F432F5A3D}" type="presParOf" srcId="{1867E074-6A87-4D42-B07B-C6904BC2DB97}" destId="{FD9963EC-7E5F-4CC1-B866-EF39119238BB}" srcOrd="1" destOrd="0" presId="urn:microsoft.com/office/officeart/2005/8/layout/hierarchy5"/>
    <dgm:cxn modelId="{BCCA81F6-F81F-4AEB-A29F-21A7636F3E35}" type="presParOf" srcId="{FD9963EC-7E5F-4CC1-B866-EF39119238BB}" destId="{EB673E18-2197-41BD-B975-7D8CC35A79DD}" srcOrd="0" destOrd="0" presId="urn:microsoft.com/office/officeart/2005/8/layout/hierarchy5"/>
    <dgm:cxn modelId="{58714BD2-BC12-461B-A319-FF8C62E0CB29}" type="presParOf" srcId="{FD9963EC-7E5F-4CC1-B866-EF39119238BB}" destId="{2C430400-B525-4FD1-AC80-7059F1FC4C35}" srcOrd="1" destOrd="0" presId="urn:microsoft.com/office/officeart/2005/8/layout/hierarchy5"/>
    <dgm:cxn modelId="{4182AD2E-349E-4D41-838A-861E42F42AF4}" type="presParOf" srcId="{1867E074-6A87-4D42-B07B-C6904BC2DB97}" destId="{E0731C06-993A-406D-A4CD-C10F8F2D3C49}" srcOrd="2" destOrd="0" presId="urn:microsoft.com/office/officeart/2005/8/layout/hierarchy5"/>
    <dgm:cxn modelId="{C5D44A23-2BB2-4CF4-807A-FB43D5892C95}" type="presParOf" srcId="{E0731C06-993A-406D-A4CD-C10F8F2D3C49}" destId="{C082B03C-97B3-4601-B865-DCEA19BE0255}" srcOrd="0" destOrd="0" presId="urn:microsoft.com/office/officeart/2005/8/layout/hierarchy5"/>
    <dgm:cxn modelId="{B934EF72-57B1-4BCE-A3C6-E1A55A3C434A}" type="presParOf" srcId="{1867E074-6A87-4D42-B07B-C6904BC2DB97}" destId="{2D10E55D-9CAC-4E1B-B7C3-6785AF1EF228}" srcOrd="3" destOrd="0" presId="urn:microsoft.com/office/officeart/2005/8/layout/hierarchy5"/>
    <dgm:cxn modelId="{2E8F5B9D-B680-42D3-B5D2-6B9DB5D6415B}" type="presParOf" srcId="{2D10E55D-9CAC-4E1B-B7C3-6785AF1EF228}" destId="{A171EB48-0E70-4C0C-9448-07E9ED7077A9}" srcOrd="0" destOrd="0" presId="urn:microsoft.com/office/officeart/2005/8/layout/hierarchy5"/>
    <dgm:cxn modelId="{0950A991-E0F7-4F92-A543-14F1C80ADD09}" type="presParOf" srcId="{2D10E55D-9CAC-4E1B-B7C3-6785AF1EF228}" destId="{F9C3BFFB-CE21-4280-92D3-30494377E573}" srcOrd="1" destOrd="0" presId="urn:microsoft.com/office/officeart/2005/8/layout/hierarchy5"/>
    <dgm:cxn modelId="{5915D9AD-4C79-4185-8CDB-3982312A1765}" type="presParOf" srcId="{1867E074-6A87-4D42-B07B-C6904BC2DB97}" destId="{5919BE17-6AB4-425E-8E2D-23D12B74DD4A}" srcOrd="4" destOrd="0" presId="urn:microsoft.com/office/officeart/2005/8/layout/hierarchy5"/>
    <dgm:cxn modelId="{A8FBC0F7-E6D2-4C25-A1FF-984EDA716968}" type="presParOf" srcId="{5919BE17-6AB4-425E-8E2D-23D12B74DD4A}" destId="{2E27D8CB-793A-4F90-BC60-5067E7EAB97D}" srcOrd="0" destOrd="0" presId="urn:microsoft.com/office/officeart/2005/8/layout/hierarchy5"/>
    <dgm:cxn modelId="{ECF9EB5A-8053-48F1-809F-4C1075452CB1}" type="presParOf" srcId="{1867E074-6A87-4D42-B07B-C6904BC2DB97}" destId="{042C65D0-A962-443C-B950-7C376A125412}" srcOrd="5" destOrd="0" presId="urn:microsoft.com/office/officeart/2005/8/layout/hierarchy5"/>
    <dgm:cxn modelId="{AB3D7D8C-8A57-400E-943D-4F71E700BEB2}" type="presParOf" srcId="{042C65D0-A962-443C-B950-7C376A125412}" destId="{1B24A0FD-3C0F-44EA-9995-CFB6087E1D96}" srcOrd="0" destOrd="0" presId="urn:microsoft.com/office/officeart/2005/8/layout/hierarchy5"/>
    <dgm:cxn modelId="{FF283519-AB5A-4ADE-9AD2-393F51A80D84}" type="presParOf" srcId="{042C65D0-A962-443C-B950-7C376A125412}" destId="{3361C670-C2EF-41DB-9FE0-5DF2F4A0B8B5}" srcOrd="1" destOrd="0" presId="urn:microsoft.com/office/officeart/2005/8/layout/hierarchy5"/>
    <dgm:cxn modelId="{29D68FAC-FB16-40D7-B08A-5A547EE3D449}" type="presParOf" srcId="{41D2FF60-ECB1-4B5C-9664-61F8FCAAE488}" destId="{8261AAB3-F2F0-443D-B947-674FC1C9FC3C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E28088-5581-438C-BF21-5CDCB1C26C1D}" type="doc">
      <dgm:prSet loTypeId="urn:microsoft.com/office/officeart/2005/8/layout/hierarchy5" loCatId="hierarchy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FBA9460B-4A3B-4BF8-BEFF-1393467381D6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coolSlant"/>
        </a:sp3d>
      </dgm:spPr>
      <dgm:t>
        <a:bodyPr/>
        <a:lstStyle/>
        <a:p>
          <a:r>
            <a:rPr lang="ru-RU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Свойства звука</a:t>
          </a:r>
          <a:endParaRPr lang="ru-RU" sz="3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D2D3C9-8C1B-42DD-99BB-E50D093C0350}" type="parTrans" cxnId="{CF38ECCD-4312-469E-8008-64B4999945D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CEC43CD-FDAD-4A69-9EFE-B19DBBBCE6BD}" type="sibTrans" cxnId="{CF38ECCD-4312-469E-8008-64B4999945D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E213B6D-A3EC-44D4-8D84-888AAD25A7F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3200" dirty="0" smtClean="0"/>
            <a:t>Высота</a:t>
          </a:r>
          <a:endParaRPr lang="ru-RU" sz="3200" dirty="0"/>
        </a:p>
      </dgm:t>
    </dgm:pt>
    <dgm:pt modelId="{742995CA-1403-4682-B07B-02A370F75452}" type="parTrans" cxnId="{5C1BB558-AD20-4CD9-9EAE-9FA97D3AC4A6}">
      <dgm:prSet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E6A623C-0647-41F7-9BF2-6834C5C80B3C}" type="sibTrans" cxnId="{5C1BB558-AD20-4CD9-9EAE-9FA97D3AC4A6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EB6E084F-ECF6-4D10-8301-5777F834A260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3200" dirty="0" smtClean="0"/>
            <a:t>Длительность</a:t>
          </a:r>
          <a:endParaRPr lang="ru-RU" sz="3200" dirty="0"/>
        </a:p>
      </dgm:t>
    </dgm:pt>
    <dgm:pt modelId="{5205B1EA-A5F0-4B15-9000-1FAFF5D6B01C}" type="parTrans" cxnId="{51996415-1924-409F-90F6-B4975750F77C}">
      <dgm:prSet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F8D4EEB-6AD5-43A2-B740-E8324FDC0AF7}" type="sibTrans" cxnId="{51996415-1924-409F-90F6-B4975750F77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FCC81180-95DB-48D8-A1F7-CE404E733656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3200" dirty="0" smtClean="0"/>
            <a:t>Тембр</a:t>
          </a:r>
          <a:endParaRPr lang="ru-RU" sz="3200" dirty="0"/>
        </a:p>
      </dgm:t>
    </dgm:pt>
    <dgm:pt modelId="{CE4F1566-2F83-4872-AAFC-D6B520F1FCD8}" type="parTrans" cxnId="{F16B5C93-AE06-4135-99DB-FC35182F56DE}">
      <dgm:prSet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81F4092A-3AC4-4CAD-8004-27FA42725788}" type="sibTrans" cxnId="{F16B5C93-AE06-4135-99DB-FC35182F56DE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44A64A6-FB7C-4106-AFEF-F1B94B76567A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sz="3200" dirty="0" smtClean="0"/>
            <a:t>Динамика</a:t>
          </a:r>
          <a:endParaRPr lang="ru-RU" sz="3200" dirty="0"/>
        </a:p>
      </dgm:t>
    </dgm:pt>
    <dgm:pt modelId="{C234DA14-233D-433E-866E-A1A3F28841EC}" type="parTrans" cxnId="{6C3192D1-3A26-4566-8AFB-9FF26B88EE42}">
      <dgm:prSet/>
      <dgm:spPr/>
      <dgm:t>
        <a:bodyPr/>
        <a:lstStyle/>
        <a:p>
          <a:endParaRPr lang="ru-RU"/>
        </a:p>
      </dgm:t>
    </dgm:pt>
    <dgm:pt modelId="{EC44E153-590F-44D8-8926-9E7CB92FB672}" type="sibTrans" cxnId="{6C3192D1-3A26-4566-8AFB-9FF26B88EE42}">
      <dgm:prSet/>
      <dgm:spPr/>
      <dgm:t>
        <a:bodyPr/>
        <a:lstStyle/>
        <a:p>
          <a:endParaRPr lang="ru-RU"/>
        </a:p>
      </dgm:t>
    </dgm:pt>
    <dgm:pt modelId="{41D2FF60-ECB1-4B5C-9664-61F8FCAAE488}" type="pres">
      <dgm:prSet presAssocID="{60E28088-5581-438C-BF21-5CDCB1C26C1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FB6736-EF8F-4621-8D07-1D1478D27693}" type="pres">
      <dgm:prSet presAssocID="{60E28088-5581-438C-BF21-5CDCB1C26C1D}" presName="hierFlow" presStyleCnt="0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611EDD57-0991-486A-9E7A-C58E9DEA6176}" type="pres">
      <dgm:prSet presAssocID="{60E28088-5581-438C-BF21-5CDCB1C26C1D}" presName="hierChild1" presStyleCnt="0">
        <dgm:presLayoutVars>
          <dgm:chPref val="1"/>
          <dgm:animOne val="branch"/>
          <dgm:animLvl val="lvl"/>
        </dgm:presLayoutVars>
      </dgm:prSet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46CDE28F-DBA4-45C3-867A-A3E3E7770B50}" type="pres">
      <dgm:prSet presAssocID="{FBA9460B-4A3B-4BF8-BEFF-1393467381D6}" presName="Name17" presStyleCnt="0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2FDA8DD3-CFE3-49CB-9BE6-FE8925C18C8A}" type="pres">
      <dgm:prSet presAssocID="{FBA9460B-4A3B-4BF8-BEFF-1393467381D6}" presName="level1Shape" presStyleLbl="node0" presStyleIdx="0" presStyleCnt="1" custScaleX="91740" custLinFactNeighborX="-3069" custLinFactNeighborY="-4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867E074-6A87-4D42-B07B-C6904BC2DB97}" type="pres">
      <dgm:prSet presAssocID="{FBA9460B-4A3B-4BF8-BEFF-1393467381D6}" presName="hierChild2" presStyleCnt="0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D5CD49A8-9827-4130-A828-F1BEBF752BDF}" type="pres">
      <dgm:prSet presAssocID="{742995CA-1403-4682-B07B-02A370F75452}" presName="Name25" presStyleLbl="parChTrans1D2" presStyleIdx="0" presStyleCnt="4"/>
      <dgm:spPr/>
      <dgm:t>
        <a:bodyPr/>
        <a:lstStyle/>
        <a:p>
          <a:endParaRPr lang="ru-RU"/>
        </a:p>
      </dgm:t>
    </dgm:pt>
    <dgm:pt modelId="{02384EDF-37BC-48C0-A9E0-F4CB4EBB9D62}" type="pres">
      <dgm:prSet presAssocID="{742995CA-1403-4682-B07B-02A370F75452}" presName="connTx" presStyleLbl="parChTrans1D2" presStyleIdx="0" presStyleCnt="4"/>
      <dgm:spPr/>
      <dgm:t>
        <a:bodyPr/>
        <a:lstStyle/>
        <a:p>
          <a:endParaRPr lang="ru-RU"/>
        </a:p>
      </dgm:t>
    </dgm:pt>
    <dgm:pt modelId="{FD9963EC-7E5F-4CC1-B866-EF39119238BB}" type="pres">
      <dgm:prSet presAssocID="{3E213B6D-A3EC-44D4-8D84-888AAD25A7F8}" presName="Name30" presStyleCnt="0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EB673E18-2197-41BD-B975-7D8CC35A79DD}" type="pres">
      <dgm:prSet presAssocID="{3E213B6D-A3EC-44D4-8D84-888AAD25A7F8}" presName="level2Shape" presStyleLbl="node2" presStyleIdx="0" presStyleCnt="4" custScaleX="129477" custLinFactNeighborX="240" custLinFactNeighborY="-401"/>
      <dgm:spPr/>
      <dgm:t>
        <a:bodyPr/>
        <a:lstStyle/>
        <a:p>
          <a:endParaRPr lang="ru-RU"/>
        </a:p>
      </dgm:t>
    </dgm:pt>
    <dgm:pt modelId="{2C430400-B525-4FD1-AC80-7059F1FC4C35}" type="pres">
      <dgm:prSet presAssocID="{3E213B6D-A3EC-44D4-8D84-888AAD25A7F8}" presName="hierChild3" presStyleCnt="0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E0731C06-993A-406D-A4CD-C10F8F2D3C49}" type="pres">
      <dgm:prSet presAssocID="{5205B1EA-A5F0-4B15-9000-1FAFF5D6B01C}" presName="Name25" presStyleLbl="parChTrans1D2" presStyleIdx="1" presStyleCnt="4"/>
      <dgm:spPr/>
      <dgm:t>
        <a:bodyPr/>
        <a:lstStyle/>
        <a:p>
          <a:endParaRPr lang="ru-RU"/>
        </a:p>
      </dgm:t>
    </dgm:pt>
    <dgm:pt modelId="{C082B03C-97B3-4601-B865-DCEA19BE0255}" type="pres">
      <dgm:prSet presAssocID="{5205B1EA-A5F0-4B15-9000-1FAFF5D6B01C}" presName="connTx" presStyleLbl="parChTrans1D2" presStyleIdx="1" presStyleCnt="4"/>
      <dgm:spPr/>
      <dgm:t>
        <a:bodyPr/>
        <a:lstStyle/>
        <a:p>
          <a:endParaRPr lang="ru-RU"/>
        </a:p>
      </dgm:t>
    </dgm:pt>
    <dgm:pt modelId="{2D10E55D-9CAC-4E1B-B7C3-6785AF1EF228}" type="pres">
      <dgm:prSet presAssocID="{EB6E084F-ECF6-4D10-8301-5777F834A260}" presName="Name30" presStyleCnt="0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A171EB48-0E70-4C0C-9448-07E9ED7077A9}" type="pres">
      <dgm:prSet presAssocID="{EB6E084F-ECF6-4D10-8301-5777F834A260}" presName="level2Shape" presStyleLbl="node2" presStyleIdx="1" presStyleCnt="4" custScaleX="130580"/>
      <dgm:spPr/>
      <dgm:t>
        <a:bodyPr/>
        <a:lstStyle/>
        <a:p>
          <a:endParaRPr lang="ru-RU"/>
        </a:p>
      </dgm:t>
    </dgm:pt>
    <dgm:pt modelId="{F9C3BFFB-CE21-4280-92D3-30494377E573}" type="pres">
      <dgm:prSet presAssocID="{EB6E084F-ECF6-4D10-8301-5777F834A260}" presName="hierChild3" presStyleCnt="0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5919BE17-6AB4-425E-8E2D-23D12B74DD4A}" type="pres">
      <dgm:prSet presAssocID="{CE4F1566-2F83-4872-AAFC-D6B520F1FCD8}" presName="Name25" presStyleLbl="parChTrans1D2" presStyleIdx="2" presStyleCnt="4"/>
      <dgm:spPr/>
      <dgm:t>
        <a:bodyPr/>
        <a:lstStyle/>
        <a:p>
          <a:endParaRPr lang="ru-RU"/>
        </a:p>
      </dgm:t>
    </dgm:pt>
    <dgm:pt modelId="{2E27D8CB-793A-4F90-BC60-5067E7EAB97D}" type="pres">
      <dgm:prSet presAssocID="{CE4F1566-2F83-4872-AAFC-D6B520F1FCD8}" presName="connTx" presStyleLbl="parChTrans1D2" presStyleIdx="2" presStyleCnt="4"/>
      <dgm:spPr/>
      <dgm:t>
        <a:bodyPr/>
        <a:lstStyle/>
        <a:p>
          <a:endParaRPr lang="ru-RU"/>
        </a:p>
      </dgm:t>
    </dgm:pt>
    <dgm:pt modelId="{042C65D0-A962-443C-B950-7C376A125412}" type="pres">
      <dgm:prSet presAssocID="{FCC81180-95DB-48D8-A1F7-CE404E733656}" presName="Name30" presStyleCnt="0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1B24A0FD-3C0F-44EA-9995-CFB6087E1D96}" type="pres">
      <dgm:prSet presAssocID="{FCC81180-95DB-48D8-A1F7-CE404E733656}" presName="level2Shape" presStyleLbl="node2" presStyleIdx="2" presStyleCnt="4" custScaleX="132677"/>
      <dgm:spPr/>
      <dgm:t>
        <a:bodyPr/>
        <a:lstStyle/>
        <a:p>
          <a:endParaRPr lang="ru-RU"/>
        </a:p>
      </dgm:t>
    </dgm:pt>
    <dgm:pt modelId="{3361C670-C2EF-41DB-9FE0-5DF2F4A0B8B5}" type="pres">
      <dgm:prSet presAssocID="{FCC81180-95DB-48D8-A1F7-CE404E733656}" presName="hierChild3" presStyleCnt="0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4A82C68B-7DE2-485A-9E4F-77EA11A602E8}" type="pres">
      <dgm:prSet presAssocID="{C234DA14-233D-433E-866E-A1A3F28841EC}" presName="Name25" presStyleLbl="parChTrans1D2" presStyleIdx="3" presStyleCnt="4"/>
      <dgm:spPr/>
      <dgm:t>
        <a:bodyPr/>
        <a:lstStyle/>
        <a:p>
          <a:endParaRPr lang="ru-RU"/>
        </a:p>
      </dgm:t>
    </dgm:pt>
    <dgm:pt modelId="{839FDB71-622D-4BC9-BECE-2B140F9368A3}" type="pres">
      <dgm:prSet presAssocID="{C234DA14-233D-433E-866E-A1A3F28841EC}" presName="connTx" presStyleLbl="parChTrans1D2" presStyleIdx="3" presStyleCnt="4"/>
      <dgm:spPr/>
      <dgm:t>
        <a:bodyPr/>
        <a:lstStyle/>
        <a:p>
          <a:endParaRPr lang="ru-RU"/>
        </a:p>
      </dgm:t>
    </dgm:pt>
    <dgm:pt modelId="{4DF351A7-A59E-439D-8747-4FF213AF056D}" type="pres">
      <dgm:prSet presAssocID="{044A64A6-FB7C-4106-AFEF-F1B94B76567A}" presName="Name30" presStyleCnt="0"/>
      <dgm:spPr/>
    </dgm:pt>
    <dgm:pt modelId="{9FE4734D-14F2-4145-88B2-CD37008E7CD8}" type="pres">
      <dgm:prSet presAssocID="{044A64A6-FB7C-4106-AFEF-F1B94B76567A}" presName="level2Shape" presStyleLbl="node2" presStyleIdx="3" presStyleCnt="4" custScaleX="132354"/>
      <dgm:spPr/>
      <dgm:t>
        <a:bodyPr/>
        <a:lstStyle/>
        <a:p>
          <a:endParaRPr lang="ru-RU"/>
        </a:p>
      </dgm:t>
    </dgm:pt>
    <dgm:pt modelId="{63A423BB-6391-4E8D-822B-5A3050B34E9C}" type="pres">
      <dgm:prSet presAssocID="{044A64A6-FB7C-4106-AFEF-F1B94B76567A}" presName="hierChild3" presStyleCnt="0"/>
      <dgm:spPr/>
    </dgm:pt>
    <dgm:pt modelId="{8261AAB3-F2F0-443D-B947-674FC1C9FC3C}" type="pres">
      <dgm:prSet presAssocID="{60E28088-5581-438C-BF21-5CDCB1C26C1D}" presName="bgShapesFlow" presStyleCnt="0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</dgm:ptLst>
  <dgm:cxnLst>
    <dgm:cxn modelId="{83559F51-008A-49CA-BFDD-BC00FF32188F}" type="presOf" srcId="{EB6E084F-ECF6-4D10-8301-5777F834A260}" destId="{A171EB48-0E70-4C0C-9448-07E9ED7077A9}" srcOrd="0" destOrd="0" presId="urn:microsoft.com/office/officeart/2005/8/layout/hierarchy5"/>
    <dgm:cxn modelId="{5173C726-5372-4386-BB1C-33B69F4911D7}" type="presOf" srcId="{742995CA-1403-4682-B07B-02A370F75452}" destId="{02384EDF-37BC-48C0-A9E0-F4CB4EBB9D62}" srcOrd="1" destOrd="0" presId="urn:microsoft.com/office/officeart/2005/8/layout/hierarchy5"/>
    <dgm:cxn modelId="{F6637E2D-EC7F-466A-B2E0-553F5013BE66}" type="presOf" srcId="{FBA9460B-4A3B-4BF8-BEFF-1393467381D6}" destId="{2FDA8DD3-CFE3-49CB-9BE6-FE8925C18C8A}" srcOrd="0" destOrd="0" presId="urn:microsoft.com/office/officeart/2005/8/layout/hierarchy5"/>
    <dgm:cxn modelId="{606CA7D2-080E-43EE-BB22-881ED234CF4B}" type="presOf" srcId="{C234DA14-233D-433E-866E-A1A3F28841EC}" destId="{4A82C68B-7DE2-485A-9E4F-77EA11A602E8}" srcOrd="0" destOrd="0" presId="urn:microsoft.com/office/officeart/2005/8/layout/hierarchy5"/>
    <dgm:cxn modelId="{5C1BB558-AD20-4CD9-9EAE-9FA97D3AC4A6}" srcId="{FBA9460B-4A3B-4BF8-BEFF-1393467381D6}" destId="{3E213B6D-A3EC-44D4-8D84-888AAD25A7F8}" srcOrd="0" destOrd="0" parTransId="{742995CA-1403-4682-B07B-02A370F75452}" sibTransId="{AE6A623C-0647-41F7-9BF2-6834C5C80B3C}"/>
    <dgm:cxn modelId="{F16B5C93-AE06-4135-99DB-FC35182F56DE}" srcId="{FBA9460B-4A3B-4BF8-BEFF-1393467381D6}" destId="{FCC81180-95DB-48D8-A1F7-CE404E733656}" srcOrd="2" destOrd="0" parTransId="{CE4F1566-2F83-4872-AAFC-D6B520F1FCD8}" sibTransId="{81F4092A-3AC4-4CAD-8004-27FA42725788}"/>
    <dgm:cxn modelId="{4358F446-3AB5-4344-A24E-88C164C72A3E}" type="presOf" srcId="{3E213B6D-A3EC-44D4-8D84-888AAD25A7F8}" destId="{EB673E18-2197-41BD-B975-7D8CC35A79DD}" srcOrd="0" destOrd="0" presId="urn:microsoft.com/office/officeart/2005/8/layout/hierarchy5"/>
    <dgm:cxn modelId="{CF38ECCD-4312-469E-8008-64B4999945DC}" srcId="{60E28088-5581-438C-BF21-5CDCB1C26C1D}" destId="{FBA9460B-4A3B-4BF8-BEFF-1393467381D6}" srcOrd="0" destOrd="0" parTransId="{34D2D3C9-8C1B-42DD-99BB-E50D093C0350}" sibTransId="{ACEC43CD-FDAD-4A69-9EFE-B19DBBBCE6BD}"/>
    <dgm:cxn modelId="{2C7356F8-66FE-42EE-9F6D-3B0A9B55D7E7}" type="presOf" srcId="{FCC81180-95DB-48D8-A1F7-CE404E733656}" destId="{1B24A0FD-3C0F-44EA-9995-CFB6087E1D96}" srcOrd="0" destOrd="0" presId="urn:microsoft.com/office/officeart/2005/8/layout/hierarchy5"/>
    <dgm:cxn modelId="{51996415-1924-409F-90F6-B4975750F77C}" srcId="{FBA9460B-4A3B-4BF8-BEFF-1393467381D6}" destId="{EB6E084F-ECF6-4D10-8301-5777F834A260}" srcOrd="1" destOrd="0" parTransId="{5205B1EA-A5F0-4B15-9000-1FAFF5D6B01C}" sibTransId="{0F8D4EEB-6AD5-43A2-B740-E8324FDC0AF7}"/>
    <dgm:cxn modelId="{202DF85E-EFFE-4B60-9A8C-E8BA36D9C31A}" type="presOf" srcId="{60E28088-5581-438C-BF21-5CDCB1C26C1D}" destId="{41D2FF60-ECB1-4B5C-9664-61F8FCAAE488}" srcOrd="0" destOrd="0" presId="urn:microsoft.com/office/officeart/2005/8/layout/hierarchy5"/>
    <dgm:cxn modelId="{67CB6F2E-8D01-42AB-9F0B-AFB246DA8509}" type="presOf" srcId="{044A64A6-FB7C-4106-AFEF-F1B94B76567A}" destId="{9FE4734D-14F2-4145-88B2-CD37008E7CD8}" srcOrd="0" destOrd="0" presId="urn:microsoft.com/office/officeart/2005/8/layout/hierarchy5"/>
    <dgm:cxn modelId="{C5B78C55-75AA-4F2B-AF2C-EBBF6254F701}" type="presOf" srcId="{CE4F1566-2F83-4872-AAFC-D6B520F1FCD8}" destId="{5919BE17-6AB4-425E-8E2D-23D12B74DD4A}" srcOrd="0" destOrd="0" presId="urn:microsoft.com/office/officeart/2005/8/layout/hierarchy5"/>
    <dgm:cxn modelId="{6C3192D1-3A26-4566-8AFB-9FF26B88EE42}" srcId="{FBA9460B-4A3B-4BF8-BEFF-1393467381D6}" destId="{044A64A6-FB7C-4106-AFEF-F1B94B76567A}" srcOrd="3" destOrd="0" parTransId="{C234DA14-233D-433E-866E-A1A3F28841EC}" sibTransId="{EC44E153-590F-44D8-8926-9E7CB92FB672}"/>
    <dgm:cxn modelId="{71098C9D-280D-429E-9FCF-CF8C8F5BC7E3}" type="presOf" srcId="{742995CA-1403-4682-B07B-02A370F75452}" destId="{D5CD49A8-9827-4130-A828-F1BEBF752BDF}" srcOrd="0" destOrd="0" presId="urn:microsoft.com/office/officeart/2005/8/layout/hierarchy5"/>
    <dgm:cxn modelId="{4CE6C52A-A9FC-4EC0-8035-EBC9919A6F62}" type="presOf" srcId="{CE4F1566-2F83-4872-AAFC-D6B520F1FCD8}" destId="{2E27D8CB-793A-4F90-BC60-5067E7EAB97D}" srcOrd="1" destOrd="0" presId="urn:microsoft.com/office/officeart/2005/8/layout/hierarchy5"/>
    <dgm:cxn modelId="{040CCAB9-543C-4271-BCA6-AFC1EF29FDC2}" type="presOf" srcId="{5205B1EA-A5F0-4B15-9000-1FAFF5D6B01C}" destId="{E0731C06-993A-406D-A4CD-C10F8F2D3C49}" srcOrd="0" destOrd="0" presId="urn:microsoft.com/office/officeart/2005/8/layout/hierarchy5"/>
    <dgm:cxn modelId="{A842CD73-9D92-43EE-A461-4092DAE1EE4B}" type="presOf" srcId="{C234DA14-233D-433E-866E-A1A3F28841EC}" destId="{839FDB71-622D-4BC9-BECE-2B140F9368A3}" srcOrd="1" destOrd="0" presId="urn:microsoft.com/office/officeart/2005/8/layout/hierarchy5"/>
    <dgm:cxn modelId="{6A0BD846-4061-46DE-BFFE-8CCEDDA11B51}" type="presOf" srcId="{5205B1EA-A5F0-4B15-9000-1FAFF5D6B01C}" destId="{C082B03C-97B3-4601-B865-DCEA19BE0255}" srcOrd="1" destOrd="0" presId="urn:microsoft.com/office/officeart/2005/8/layout/hierarchy5"/>
    <dgm:cxn modelId="{CAB8B95F-127D-41DA-89EF-63459B0F35D6}" type="presParOf" srcId="{41D2FF60-ECB1-4B5C-9664-61F8FCAAE488}" destId="{53FB6736-EF8F-4621-8D07-1D1478D27693}" srcOrd="0" destOrd="0" presId="urn:microsoft.com/office/officeart/2005/8/layout/hierarchy5"/>
    <dgm:cxn modelId="{3B01C678-0393-4609-874F-809A013EFB5D}" type="presParOf" srcId="{53FB6736-EF8F-4621-8D07-1D1478D27693}" destId="{611EDD57-0991-486A-9E7A-C58E9DEA6176}" srcOrd="0" destOrd="0" presId="urn:microsoft.com/office/officeart/2005/8/layout/hierarchy5"/>
    <dgm:cxn modelId="{20F30A6F-D5C1-4C11-8187-C1373CADA340}" type="presParOf" srcId="{611EDD57-0991-486A-9E7A-C58E9DEA6176}" destId="{46CDE28F-DBA4-45C3-867A-A3E3E7770B50}" srcOrd="0" destOrd="0" presId="urn:microsoft.com/office/officeart/2005/8/layout/hierarchy5"/>
    <dgm:cxn modelId="{FA448AE8-A0AE-43B0-84C7-39FD875D9430}" type="presParOf" srcId="{46CDE28F-DBA4-45C3-867A-A3E3E7770B50}" destId="{2FDA8DD3-CFE3-49CB-9BE6-FE8925C18C8A}" srcOrd="0" destOrd="0" presId="urn:microsoft.com/office/officeart/2005/8/layout/hierarchy5"/>
    <dgm:cxn modelId="{DFF16C45-3776-443E-B9E4-22E0A30EB74F}" type="presParOf" srcId="{46CDE28F-DBA4-45C3-867A-A3E3E7770B50}" destId="{1867E074-6A87-4D42-B07B-C6904BC2DB97}" srcOrd="1" destOrd="0" presId="urn:microsoft.com/office/officeart/2005/8/layout/hierarchy5"/>
    <dgm:cxn modelId="{9A9E8335-750B-42EB-9F8B-95B55E6D4EDB}" type="presParOf" srcId="{1867E074-6A87-4D42-B07B-C6904BC2DB97}" destId="{D5CD49A8-9827-4130-A828-F1BEBF752BDF}" srcOrd="0" destOrd="0" presId="urn:microsoft.com/office/officeart/2005/8/layout/hierarchy5"/>
    <dgm:cxn modelId="{432DA5F9-B18A-4D68-AC9F-BE5BF4CE2E68}" type="presParOf" srcId="{D5CD49A8-9827-4130-A828-F1BEBF752BDF}" destId="{02384EDF-37BC-48C0-A9E0-F4CB4EBB9D62}" srcOrd="0" destOrd="0" presId="urn:microsoft.com/office/officeart/2005/8/layout/hierarchy5"/>
    <dgm:cxn modelId="{079CDACD-2889-44CC-8DEE-F18341C3ACDC}" type="presParOf" srcId="{1867E074-6A87-4D42-B07B-C6904BC2DB97}" destId="{FD9963EC-7E5F-4CC1-B866-EF39119238BB}" srcOrd="1" destOrd="0" presId="urn:microsoft.com/office/officeart/2005/8/layout/hierarchy5"/>
    <dgm:cxn modelId="{6343B181-0291-4209-8DCD-F3CABF91FA7A}" type="presParOf" srcId="{FD9963EC-7E5F-4CC1-B866-EF39119238BB}" destId="{EB673E18-2197-41BD-B975-7D8CC35A79DD}" srcOrd="0" destOrd="0" presId="urn:microsoft.com/office/officeart/2005/8/layout/hierarchy5"/>
    <dgm:cxn modelId="{EC9069D6-4B91-42AD-A32B-442B48D975B9}" type="presParOf" srcId="{FD9963EC-7E5F-4CC1-B866-EF39119238BB}" destId="{2C430400-B525-4FD1-AC80-7059F1FC4C35}" srcOrd="1" destOrd="0" presId="urn:microsoft.com/office/officeart/2005/8/layout/hierarchy5"/>
    <dgm:cxn modelId="{35F514C0-8928-43A2-97AD-BD0344CAB86B}" type="presParOf" srcId="{1867E074-6A87-4D42-B07B-C6904BC2DB97}" destId="{E0731C06-993A-406D-A4CD-C10F8F2D3C49}" srcOrd="2" destOrd="0" presId="urn:microsoft.com/office/officeart/2005/8/layout/hierarchy5"/>
    <dgm:cxn modelId="{FA3CFCCD-6913-4479-A48C-F514F8F4DD05}" type="presParOf" srcId="{E0731C06-993A-406D-A4CD-C10F8F2D3C49}" destId="{C082B03C-97B3-4601-B865-DCEA19BE0255}" srcOrd="0" destOrd="0" presId="urn:microsoft.com/office/officeart/2005/8/layout/hierarchy5"/>
    <dgm:cxn modelId="{94016D9F-BD68-4C38-8207-EFC9C7105644}" type="presParOf" srcId="{1867E074-6A87-4D42-B07B-C6904BC2DB97}" destId="{2D10E55D-9CAC-4E1B-B7C3-6785AF1EF228}" srcOrd="3" destOrd="0" presId="urn:microsoft.com/office/officeart/2005/8/layout/hierarchy5"/>
    <dgm:cxn modelId="{E89C8ADC-FAB9-496C-B343-DD4B53F6B236}" type="presParOf" srcId="{2D10E55D-9CAC-4E1B-B7C3-6785AF1EF228}" destId="{A171EB48-0E70-4C0C-9448-07E9ED7077A9}" srcOrd="0" destOrd="0" presId="urn:microsoft.com/office/officeart/2005/8/layout/hierarchy5"/>
    <dgm:cxn modelId="{B59B394E-5C74-4209-A9D1-7540948B9314}" type="presParOf" srcId="{2D10E55D-9CAC-4E1B-B7C3-6785AF1EF228}" destId="{F9C3BFFB-CE21-4280-92D3-30494377E573}" srcOrd="1" destOrd="0" presId="urn:microsoft.com/office/officeart/2005/8/layout/hierarchy5"/>
    <dgm:cxn modelId="{215F99B8-4F01-48A0-ACD9-B9638F726177}" type="presParOf" srcId="{1867E074-6A87-4D42-B07B-C6904BC2DB97}" destId="{5919BE17-6AB4-425E-8E2D-23D12B74DD4A}" srcOrd="4" destOrd="0" presId="urn:microsoft.com/office/officeart/2005/8/layout/hierarchy5"/>
    <dgm:cxn modelId="{4483976A-1D04-4902-9C15-50A6E50ECBFA}" type="presParOf" srcId="{5919BE17-6AB4-425E-8E2D-23D12B74DD4A}" destId="{2E27D8CB-793A-4F90-BC60-5067E7EAB97D}" srcOrd="0" destOrd="0" presId="urn:microsoft.com/office/officeart/2005/8/layout/hierarchy5"/>
    <dgm:cxn modelId="{2B45A516-CFD7-4E1E-AEE8-632F51BD770F}" type="presParOf" srcId="{1867E074-6A87-4D42-B07B-C6904BC2DB97}" destId="{042C65D0-A962-443C-B950-7C376A125412}" srcOrd="5" destOrd="0" presId="urn:microsoft.com/office/officeart/2005/8/layout/hierarchy5"/>
    <dgm:cxn modelId="{9D5B5B7F-CF44-44EA-A0B3-ACBC71038A00}" type="presParOf" srcId="{042C65D0-A962-443C-B950-7C376A125412}" destId="{1B24A0FD-3C0F-44EA-9995-CFB6087E1D96}" srcOrd="0" destOrd="0" presId="urn:microsoft.com/office/officeart/2005/8/layout/hierarchy5"/>
    <dgm:cxn modelId="{EC058B73-43BD-4413-A31E-910818A6FA8A}" type="presParOf" srcId="{042C65D0-A962-443C-B950-7C376A125412}" destId="{3361C670-C2EF-41DB-9FE0-5DF2F4A0B8B5}" srcOrd="1" destOrd="0" presId="urn:microsoft.com/office/officeart/2005/8/layout/hierarchy5"/>
    <dgm:cxn modelId="{1DA2008A-9A56-421C-8A54-F1A4256EB1F6}" type="presParOf" srcId="{1867E074-6A87-4D42-B07B-C6904BC2DB97}" destId="{4A82C68B-7DE2-485A-9E4F-77EA11A602E8}" srcOrd="6" destOrd="0" presId="urn:microsoft.com/office/officeart/2005/8/layout/hierarchy5"/>
    <dgm:cxn modelId="{326B1758-F846-4B6C-AE6A-09B0D9CBB77E}" type="presParOf" srcId="{4A82C68B-7DE2-485A-9E4F-77EA11A602E8}" destId="{839FDB71-622D-4BC9-BECE-2B140F9368A3}" srcOrd="0" destOrd="0" presId="urn:microsoft.com/office/officeart/2005/8/layout/hierarchy5"/>
    <dgm:cxn modelId="{AFC736D0-9A0F-4B69-92B7-0FB101E74245}" type="presParOf" srcId="{1867E074-6A87-4D42-B07B-C6904BC2DB97}" destId="{4DF351A7-A59E-439D-8747-4FF213AF056D}" srcOrd="7" destOrd="0" presId="urn:microsoft.com/office/officeart/2005/8/layout/hierarchy5"/>
    <dgm:cxn modelId="{04E1DA0F-B055-46BA-8D48-A0071F6CF91A}" type="presParOf" srcId="{4DF351A7-A59E-439D-8747-4FF213AF056D}" destId="{9FE4734D-14F2-4145-88B2-CD37008E7CD8}" srcOrd="0" destOrd="0" presId="urn:microsoft.com/office/officeart/2005/8/layout/hierarchy5"/>
    <dgm:cxn modelId="{DE9BA4B3-B97A-4C57-AF93-3749B12FC90B}" type="presParOf" srcId="{4DF351A7-A59E-439D-8747-4FF213AF056D}" destId="{63A423BB-6391-4E8D-822B-5A3050B34E9C}" srcOrd="1" destOrd="0" presId="urn:microsoft.com/office/officeart/2005/8/layout/hierarchy5"/>
    <dgm:cxn modelId="{5372F6BD-5F2A-48B2-B591-50CF32F60152}" type="presParOf" srcId="{41D2FF60-ECB1-4B5C-9664-61F8FCAAE488}" destId="{8261AAB3-F2F0-443D-B947-674FC1C9FC3C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A8DD3-CFE3-49CB-9BE6-FE8925C18C8A}">
      <dsp:nvSpPr>
        <dsp:cNvPr id="0" name=""/>
        <dsp:cNvSpPr/>
      </dsp:nvSpPr>
      <dsp:spPr>
        <a:xfrm>
          <a:off x="0" y="1702190"/>
          <a:ext cx="1964359" cy="12648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coolSlant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Свойства цвета</a:t>
          </a:r>
          <a:endParaRPr lang="ru-RU" sz="32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46" y="1739236"/>
        <a:ext cx="1890267" cy="1190739"/>
      </dsp:txXfrm>
    </dsp:sp>
    <dsp:sp modelId="{D5CD49A8-9827-4130-A828-F1BEBF752BDF}">
      <dsp:nvSpPr>
        <dsp:cNvPr id="0" name=""/>
        <dsp:cNvSpPr/>
      </dsp:nvSpPr>
      <dsp:spPr>
        <a:xfrm rot="18359482">
          <a:off x="1593871" y="1583297"/>
          <a:ext cx="1797014" cy="48641"/>
        </a:xfrm>
        <a:custGeom>
          <a:avLst/>
          <a:gdLst/>
          <a:ahLst/>
          <a:cxnLst/>
          <a:rect l="0" t="0" r="0" b="0"/>
          <a:pathLst>
            <a:path>
              <a:moveTo>
                <a:pt x="0" y="24320"/>
              </a:moveTo>
              <a:lnTo>
                <a:pt x="1797014" y="24320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>
            <a:solidFill>
              <a:srgbClr val="002060"/>
            </a:solidFill>
          </a:endParaRPr>
        </a:p>
      </dsp:txBody>
      <dsp:txXfrm>
        <a:off x="2447453" y="1562693"/>
        <a:ext cx="89850" cy="89850"/>
      </dsp:txXfrm>
    </dsp:sp>
    <dsp:sp modelId="{EB673E18-2197-41BD-B975-7D8CC35A79DD}">
      <dsp:nvSpPr>
        <dsp:cNvPr id="0" name=""/>
        <dsp:cNvSpPr/>
      </dsp:nvSpPr>
      <dsp:spPr>
        <a:xfrm>
          <a:off x="3020398" y="248215"/>
          <a:ext cx="3275332" cy="12648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Цветовой тон</a:t>
          </a:r>
          <a:endParaRPr lang="ru-RU" sz="3200" kern="1200" dirty="0"/>
        </a:p>
      </dsp:txBody>
      <dsp:txXfrm>
        <a:off x="3057444" y="285261"/>
        <a:ext cx="3201240" cy="1190739"/>
      </dsp:txXfrm>
    </dsp:sp>
    <dsp:sp modelId="{E0731C06-993A-406D-A4CD-C10F8F2D3C49}">
      <dsp:nvSpPr>
        <dsp:cNvPr id="0" name=""/>
        <dsp:cNvSpPr/>
      </dsp:nvSpPr>
      <dsp:spPr>
        <a:xfrm rot="18511">
          <a:off x="1964351" y="2313112"/>
          <a:ext cx="1049983" cy="48641"/>
        </a:xfrm>
        <a:custGeom>
          <a:avLst/>
          <a:gdLst/>
          <a:ahLst/>
          <a:cxnLst/>
          <a:rect l="0" t="0" r="0" b="0"/>
          <a:pathLst>
            <a:path>
              <a:moveTo>
                <a:pt x="0" y="24320"/>
              </a:moveTo>
              <a:lnTo>
                <a:pt x="1049983" y="24320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rgbClr val="002060"/>
            </a:solidFill>
          </a:endParaRPr>
        </a:p>
      </dsp:txBody>
      <dsp:txXfrm>
        <a:off x="2463094" y="2311183"/>
        <a:ext cx="52499" cy="52499"/>
      </dsp:txXfrm>
    </dsp:sp>
    <dsp:sp modelId="{A171EB48-0E70-4C0C-9448-07E9ED7077A9}">
      <dsp:nvSpPr>
        <dsp:cNvPr id="0" name=""/>
        <dsp:cNvSpPr/>
      </dsp:nvSpPr>
      <dsp:spPr>
        <a:xfrm>
          <a:off x="3014327" y="1707844"/>
          <a:ext cx="3303234" cy="12648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Светлота</a:t>
          </a:r>
          <a:endParaRPr lang="ru-RU" sz="3200" kern="1200" dirty="0"/>
        </a:p>
      </dsp:txBody>
      <dsp:txXfrm>
        <a:off x="3051373" y="1744890"/>
        <a:ext cx="3229142" cy="1190739"/>
      </dsp:txXfrm>
    </dsp:sp>
    <dsp:sp modelId="{5919BE17-6AB4-425E-8E2D-23D12B74DD4A}">
      <dsp:nvSpPr>
        <dsp:cNvPr id="0" name=""/>
        <dsp:cNvSpPr/>
      </dsp:nvSpPr>
      <dsp:spPr>
        <a:xfrm rot="3256912">
          <a:off x="1590087" y="3040390"/>
          <a:ext cx="1798512" cy="48641"/>
        </a:xfrm>
        <a:custGeom>
          <a:avLst/>
          <a:gdLst/>
          <a:ahLst/>
          <a:cxnLst/>
          <a:rect l="0" t="0" r="0" b="0"/>
          <a:pathLst>
            <a:path>
              <a:moveTo>
                <a:pt x="0" y="24320"/>
              </a:moveTo>
              <a:lnTo>
                <a:pt x="1798512" y="24320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>
            <a:solidFill>
              <a:srgbClr val="002060"/>
            </a:solidFill>
          </a:endParaRPr>
        </a:p>
      </dsp:txBody>
      <dsp:txXfrm>
        <a:off x="2444380" y="3019748"/>
        <a:ext cx="89925" cy="89925"/>
      </dsp:txXfrm>
    </dsp:sp>
    <dsp:sp modelId="{1B24A0FD-3C0F-44EA-9995-CFB6087E1D96}">
      <dsp:nvSpPr>
        <dsp:cNvPr id="0" name=""/>
        <dsp:cNvSpPr/>
      </dsp:nvSpPr>
      <dsp:spPr>
        <a:xfrm>
          <a:off x="3014327" y="3162400"/>
          <a:ext cx="3356281" cy="12648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Насыщенность</a:t>
          </a:r>
          <a:endParaRPr lang="ru-RU" sz="3200" kern="1200" dirty="0"/>
        </a:p>
      </dsp:txBody>
      <dsp:txXfrm>
        <a:off x="3051373" y="3199446"/>
        <a:ext cx="3282189" cy="11907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A8DD3-CFE3-49CB-9BE6-FE8925C18C8A}">
      <dsp:nvSpPr>
        <dsp:cNvPr id="0" name=""/>
        <dsp:cNvSpPr/>
      </dsp:nvSpPr>
      <dsp:spPr>
        <a:xfrm>
          <a:off x="1260141" y="1809916"/>
          <a:ext cx="1928904" cy="105128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coolSlant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Свойства звука</a:t>
          </a:r>
          <a:endParaRPr lang="ru-RU" sz="32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90932" y="1840707"/>
        <a:ext cx="1867322" cy="989706"/>
      </dsp:txXfrm>
    </dsp:sp>
    <dsp:sp modelId="{D5CD49A8-9827-4130-A828-F1BEBF752BDF}">
      <dsp:nvSpPr>
        <dsp:cNvPr id="0" name=""/>
        <dsp:cNvSpPr/>
      </dsp:nvSpPr>
      <dsp:spPr>
        <a:xfrm rot="17802473">
          <a:off x="2631309" y="1410387"/>
          <a:ext cx="2026079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2026079" y="20214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>
            <a:solidFill>
              <a:srgbClr val="002060"/>
            </a:solidFill>
          </a:endParaRPr>
        </a:p>
      </dsp:txBody>
      <dsp:txXfrm>
        <a:off x="3593697" y="1379950"/>
        <a:ext cx="101303" cy="101303"/>
      </dsp:txXfrm>
    </dsp:sp>
    <dsp:sp modelId="{EB673E18-2197-41BD-B975-7D8CC35A79DD}">
      <dsp:nvSpPr>
        <dsp:cNvPr id="0" name=""/>
        <dsp:cNvSpPr/>
      </dsp:nvSpPr>
      <dsp:spPr>
        <a:xfrm>
          <a:off x="4099651" y="0"/>
          <a:ext cx="2722354" cy="105128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Высота</a:t>
          </a:r>
          <a:endParaRPr lang="ru-RU" sz="3200" kern="1200" dirty="0"/>
        </a:p>
      </dsp:txBody>
      <dsp:txXfrm>
        <a:off x="4130442" y="30791"/>
        <a:ext cx="2660772" cy="989706"/>
      </dsp:txXfrm>
    </dsp:sp>
    <dsp:sp modelId="{E0731C06-993A-406D-A4CD-C10F8F2D3C49}">
      <dsp:nvSpPr>
        <dsp:cNvPr id="0" name=""/>
        <dsp:cNvSpPr/>
      </dsp:nvSpPr>
      <dsp:spPr>
        <a:xfrm rot="19588904">
          <a:off x="3098735" y="2015450"/>
          <a:ext cx="1086180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86180" y="20214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rgbClr val="002060"/>
            </a:solidFill>
          </a:endParaRPr>
        </a:p>
      </dsp:txBody>
      <dsp:txXfrm>
        <a:off x="3614671" y="2008510"/>
        <a:ext cx="54309" cy="54309"/>
      </dsp:txXfrm>
    </dsp:sp>
    <dsp:sp modelId="{A171EB48-0E70-4C0C-9448-07E9ED7077A9}">
      <dsp:nvSpPr>
        <dsp:cNvPr id="0" name=""/>
        <dsp:cNvSpPr/>
      </dsp:nvSpPr>
      <dsp:spPr>
        <a:xfrm>
          <a:off x="4094605" y="1210124"/>
          <a:ext cx="2745545" cy="105128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Длительность</a:t>
          </a:r>
          <a:endParaRPr lang="ru-RU" sz="3200" kern="1200" dirty="0"/>
        </a:p>
      </dsp:txBody>
      <dsp:txXfrm>
        <a:off x="4125396" y="1240915"/>
        <a:ext cx="2683963" cy="989706"/>
      </dsp:txXfrm>
    </dsp:sp>
    <dsp:sp modelId="{5919BE17-6AB4-425E-8E2D-23D12B74DD4A}">
      <dsp:nvSpPr>
        <dsp:cNvPr id="0" name=""/>
        <dsp:cNvSpPr/>
      </dsp:nvSpPr>
      <dsp:spPr>
        <a:xfrm rot="2035777">
          <a:off x="3096126" y="2619941"/>
          <a:ext cx="109139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91398" y="20214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rgbClr val="002060"/>
            </a:solidFill>
          </a:endParaRPr>
        </a:p>
      </dsp:txBody>
      <dsp:txXfrm>
        <a:off x="3614540" y="2612870"/>
        <a:ext cx="54569" cy="54569"/>
      </dsp:txXfrm>
    </dsp:sp>
    <dsp:sp modelId="{1B24A0FD-3C0F-44EA-9995-CFB6087E1D96}">
      <dsp:nvSpPr>
        <dsp:cNvPr id="0" name=""/>
        <dsp:cNvSpPr/>
      </dsp:nvSpPr>
      <dsp:spPr>
        <a:xfrm>
          <a:off x="4094605" y="2419106"/>
          <a:ext cx="2789636" cy="105128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Тембр</a:t>
          </a:r>
          <a:endParaRPr lang="ru-RU" sz="3200" kern="1200" dirty="0"/>
        </a:p>
      </dsp:txBody>
      <dsp:txXfrm>
        <a:off x="4125396" y="2449897"/>
        <a:ext cx="2728054" cy="989706"/>
      </dsp:txXfrm>
    </dsp:sp>
    <dsp:sp modelId="{4A82C68B-7DE2-485A-9E4F-77EA11A602E8}">
      <dsp:nvSpPr>
        <dsp:cNvPr id="0" name=""/>
        <dsp:cNvSpPr/>
      </dsp:nvSpPr>
      <dsp:spPr>
        <a:xfrm rot="3811436">
          <a:off x="2626224" y="3224432"/>
          <a:ext cx="203120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2031203" y="20214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3591045" y="3193866"/>
        <a:ext cx="101560" cy="101560"/>
      </dsp:txXfrm>
    </dsp:sp>
    <dsp:sp modelId="{9FE4734D-14F2-4145-88B2-CD37008E7CD8}">
      <dsp:nvSpPr>
        <dsp:cNvPr id="0" name=""/>
        <dsp:cNvSpPr/>
      </dsp:nvSpPr>
      <dsp:spPr>
        <a:xfrm>
          <a:off x="4094605" y="3628088"/>
          <a:ext cx="2782845" cy="105128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Динамика</a:t>
          </a:r>
          <a:endParaRPr lang="ru-RU" sz="3200" kern="1200" dirty="0"/>
        </a:p>
      </dsp:txBody>
      <dsp:txXfrm>
        <a:off x="4125396" y="3658879"/>
        <a:ext cx="2721263" cy="9897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8E5A1-A775-4238-847F-36228313CCC5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2437B-8422-4479-A69A-CF0744DC70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531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437B-8422-4479-A69A-CF0744DC703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031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437B-8422-4479-A69A-CF0744DC7031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108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437B-8422-4479-A69A-CF0744DC7031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45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437B-8422-4479-A69A-CF0744DC703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108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437B-8422-4479-A69A-CF0744DC7031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111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437B-8422-4479-A69A-CF0744DC7031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111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437B-8422-4479-A69A-CF0744DC7031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111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437B-8422-4479-A69A-CF0744DC7031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111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437B-8422-4479-A69A-CF0744DC7031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111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437B-8422-4479-A69A-CF0744DC7031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111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437B-8422-4479-A69A-CF0744DC7031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111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 userDrawn="1"/>
        </p:nvSpPr>
        <p:spPr>
          <a:xfrm>
            <a:off x="8100392" y="6377047"/>
            <a:ext cx="590108" cy="364319"/>
          </a:xfrm>
          <a:prstGeom prst="actionButtonHome">
            <a:avLst/>
          </a:prstGeom>
          <a:solidFill>
            <a:srgbClr val="DBEEF4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9.xml"/><Relationship Id="rId3" Type="http://schemas.openxmlformats.org/officeDocument/2006/relationships/slide" Target="slide8.xml"/><Relationship Id="rId7" Type="http://schemas.openxmlformats.org/officeDocument/2006/relationships/slide" Target="slide5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52.xml"/><Relationship Id="rId5" Type="http://schemas.openxmlformats.org/officeDocument/2006/relationships/slide" Target="slide30.xml"/><Relationship Id="rId4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1.png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2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13" Type="http://schemas.openxmlformats.org/officeDocument/2006/relationships/image" Target="../media/image67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1.gif"/><Relationship Id="rId12" Type="http://schemas.openxmlformats.org/officeDocument/2006/relationships/image" Target="../media/image66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0.gif"/><Relationship Id="rId11" Type="http://schemas.openxmlformats.org/officeDocument/2006/relationships/image" Target="../media/image65.gif"/><Relationship Id="rId5" Type="http://schemas.openxmlformats.org/officeDocument/2006/relationships/image" Target="../media/image59.gif"/><Relationship Id="rId15" Type="http://schemas.openxmlformats.org/officeDocument/2006/relationships/image" Target="../media/image69.gif"/><Relationship Id="rId10" Type="http://schemas.openxmlformats.org/officeDocument/2006/relationships/image" Target="../media/image64.gif"/><Relationship Id="rId4" Type="http://schemas.openxmlformats.org/officeDocument/2006/relationships/image" Target="../media/image2.png"/><Relationship Id="rId9" Type="http://schemas.openxmlformats.org/officeDocument/2006/relationships/image" Target="../media/image63.gif"/><Relationship Id="rId14" Type="http://schemas.openxmlformats.org/officeDocument/2006/relationships/image" Target="../media/image68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539552" y="332656"/>
            <a:ext cx="8064896" cy="3312368"/>
          </a:xfrm>
          <a:prstGeom prst="horizontalScroll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834678"/>
            <a:ext cx="741682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+mj-lt"/>
                <a:cs typeface="Times New Roman" panose="02020603050405020304" pitchFamily="18" charset="0"/>
              </a:rPr>
              <a:t>Урок музыки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+mj-lt"/>
                <a:cs typeface="Times New Roman" panose="02020603050405020304" pitchFamily="18" charset="0"/>
              </a:rPr>
              <a:t>в 4-м классе по теме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+mj-lt"/>
                <a:cs typeface="Times New Roman" panose="02020603050405020304" pitchFamily="18" charset="0"/>
              </a:rPr>
              <a:t>«</a:t>
            </a: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+mj-lt"/>
                <a:cs typeface="Times New Roman" panose="02020603050405020304" pitchFamily="18" charset="0"/>
              </a:rPr>
              <a:t>Ц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+mj-lt"/>
                <a:cs typeface="Times New Roman" panose="02020603050405020304" pitchFamily="18" charset="0"/>
              </a:rPr>
              <a:t>вет и звук»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1" y="4077072"/>
            <a:ext cx="8064897" cy="1847056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Учитель </a:t>
            </a:r>
            <a:r>
              <a:rPr lang="ru-RU" dirty="0" smtClean="0">
                <a:solidFill>
                  <a:srgbClr val="002060"/>
                </a:solidFill>
              </a:rPr>
              <a:t>музыки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МАОУ </a:t>
            </a:r>
            <a:r>
              <a:rPr lang="ru-RU" dirty="0">
                <a:solidFill>
                  <a:srgbClr val="002060"/>
                </a:solidFill>
              </a:rPr>
              <a:t>«Лицея № 11</a:t>
            </a:r>
            <a:r>
              <a:rPr lang="ru-RU" dirty="0" smtClean="0">
                <a:solidFill>
                  <a:srgbClr val="002060"/>
                </a:solidFill>
              </a:rPr>
              <a:t>» г</a:t>
            </a:r>
            <a:r>
              <a:rPr lang="ru-RU" dirty="0">
                <a:solidFill>
                  <a:srgbClr val="002060"/>
                </a:solidFill>
              </a:rPr>
              <a:t>. Ростова-на-Дону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Палецких </a:t>
            </a:r>
            <a:r>
              <a:rPr lang="ru-RU" dirty="0">
                <a:solidFill>
                  <a:srgbClr val="002060"/>
                </a:solidFill>
              </a:rPr>
              <a:t>Елена </a:t>
            </a:r>
            <a:r>
              <a:rPr lang="ru-RU" dirty="0" smtClean="0">
                <a:solidFill>
                  <a:srgbClr val="002060"/>
                </a:solidFill>
              </a:rPr>
              <a:t>Викторовна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96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ru-RU" sz="3600" dirty="0" smtClean="0"/>
              <a:t>Что такое </a:t>
            </a:r>
            <a:r>
              <a:rPr lang="ru-RU" sz="3600" smtClean="0">
                <a:solidFill>
                  <a:srgbClr val="FF0000"/>
                </a:solidFill>
              </a:rPr>
              <a:t>цветовой тон</a:t>
            </a:r>
            <a:r>
              <a:rPr lang="ru-RU" sz="3600" smtClean="0">
                <a:solidFill>
                  <a:srgbClr val="002060"/>
                </a:solidFill>
              </a:rPr>
              <a:t>?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Палецких Елена\Desktop\Динамика\иллюстрации\kru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931547"/>
            <a:ext cx="4896545" cy="37507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рапеция 1"/>
          <p:cNvSpPr/>
          <p:nvPr/>
        </p:nvSpPr>
        <p:spPr>
          <a:xfrm rot="10800000">
            <a:off x="2608532" y="2380159"/>
            <a:ext cx="614563" cy="51374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724127" y="2775872"/>
            <a:ext cx="3013457" cy="20621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Цветовой тон </a:t>
            </a:r>
            <a:r>
              <a:rPr lang="ru-RU" sz="3200" dirty="0" smtClean="0">
                <a:solidFill>
                  <a:srgbClr val="002060"/>
                </a:solidFill>
              </a:rPr>
              <a:t>позволяет </a:t>
            </a:r>
            <a:r>
              <a:rPr lang="ru-RU" sz="3200" dirty="0">
                <a:solidFill>
                  <a:srgbClr val="002060"/>
                </a:solidFill>
              </a:rPr>
              <a:t>дать </a:t>
            </a:r>
            <a:r>
              <a:rPr lang="ru-RU" sz="3200" dirty="0" smtClean="0">
                <a:solidFill>
                  <a:srgbClr val="002060"/>
                </a:solidFill>
              </a:rPr>
              <a:t>цвету название</a:t>
            </a:r>
            <a:r>
              <a:rPr lang="ru-RU" dirty="0">
                <a:solidFill>
                  <a:srgbClr val="002060"/>
                </a:solidFill>
              </a:rPr>
              <a:t>.</a:t>
            </a:r>
            <a:r>
              <a:rPr lang="ru-RU" dirty="0"/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1590" y="2017807"/>
            <a:ext cx="7284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333333"/>
                </a:solidFill>
                <a:latin typeface="Arial Narrow" panose="020B0606020202030204" pitchFamily="34" charset="0"/>
              </a:rPr>
              <a:t>к</a:t>
            </a:r>
            <a:r>
              <a:rPr lang="ru-RU" sz="1200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расный</a:t>
            </a:r>
            <a:endParaRPr lang="ru-RU" sz="1200" dirty="0">
              <a:solidFill>
                <a:srgbClr val="333333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08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743104"/>
              </p:ext>
            </p:extLst>
          </p:nvPr>
        </p:nvGraphicFramePr>
        <p:xfrm>
          <a:off x="467546" y="1707187"/>
          <a:ext cx="8189352" cy="4415412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{22838BEF-8BB2-4498-84A7-C5851F593DF1}</a:tableStyleId>
              </a:tblPr>
              <a:tblGrid>
                <a:gridCol w="3384376"/>
                <a:gridCol w="4804976"/>
              </a:tblGrid>
              <a:tr h="7359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359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359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359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359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359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Autofit/>
          </a:bodyPr>
          <a:lstStyle/>
          <a:p>
            <a:r>
              <a:rPr lang="ru-RU" dirty="0" smtClean="0"/>
              <a:t>Укажите названия </a:t>
            </a:r>
            <a:r>
              <a:rPr lang="ru-RU" dirty="0" smtClean="0">
                <a:solidFill>
                  <a:srgbClr val="FF0000"/>
                </a:solidFill>
              </a:rPr>
              <a:t>основных</a:t>
            </a:r>
            <a:r>
              <a:rPr lang="ru-RU" dirty="0" smtClean="0"/>
              <a:t> и </a:t>
            </a:r>
            <a:r>
              <a:rPr lang="ru-RU" dirty="0" smtClean="0">
                <a:solidFill>
                  <a:srgbClr val="FF0000"/>
                </a:solidFill>
              </a:rPr>
              <a:t>составных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цветов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1399428" y="1763180"/>
            <a:ext cx="2452494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53657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073150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972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144713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6019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30591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5163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9735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ru-RU" altLang="ru-RU" sz="3200" dirty="0">
                <a:solidFill>
                  <a:srgbClr val="002060"/>
                </a:solidFill>
                <a:latin typeface="+mn-lt"/>
              </a:rPr>
              <a:t>красный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4797432" y="1771195"/>
            <a:ext cx="3859468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53657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073150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972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144713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6019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30591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5163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9735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ru-RU" altLang="ru-RU" sz="3200" dirty="0">
                <a:solidFill>
                  <a:srgbClr val="002060"/>
                </a:solidFill>
                <a:latin typeface="+mn-lt"/>
              </a:rPr>
              <a:t>красно-оранжевый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1399430" y="2492579"/>
            <a:ext cx="2424428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53657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073150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972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144713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6019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30591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5163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9735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ru-RU" altLang="ru-RU" sz="3200" dirty="0">
                <a:solidFill>
                  <a:srgbClr val="002060"/>
                </a:solidFill>
                <a:latin typeface="+mn-lt"/>
              </a:rPr>
              <a:t>оранжевый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4798335" y="2474634"/>
            <a:ext cx="3858565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53657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073150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972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144713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6019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30591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5163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9735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ru-RU" altLang="ru-RU" sz="3200" dirty="0">
                <a:solidFill>
                  <a:srgbClr val="002060"/>
                </a:solidFill>
                <a:latin typeface="+mn-lt"/>
              </a:rPr>
              <a:t>жёлто-оранжевый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4798335" y="3231548"/>
            <a:ext cx="3858565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53657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073150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972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144713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6019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30591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5163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9735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жёлто-зелёный</a:t>
            </a:r>
            <a:endParaRPr lang="ru-RU" altLang="ru-RU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4797432" y="3970937"/>
            <a:ext cx="3859468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53657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073150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972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144713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6019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30591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5163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9735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ru-RU" altLang="ru-RU" sz="3200" dirty="0">
                <a:solidFill>
                  <a:srgbClr val="002060"/>
                </a:solidFill>
                <a:latin typeface="+mn-lt"/>
              </a:rPr>
              <a:t>сине-зелёный</a:t>
            </a: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1399428" y="3231548"/>
            <a:ext cx="2452494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53657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073150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972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144713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6019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30591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5163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9735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ru-RU" altLang="ru-RU" sz="3200" dirty="0">
                <a:solidFill>
                  <a:srgbClr val="002060"/>
                </a:solidFill>
                <a:latin typeface="+mn-lt"/>
              </a:rPr>
              <a:t>жёлтый</a:t>
            </a:r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1412142" y="3970937"/>
            <a:ext cx="2435465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53657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073150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972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144713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6019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30591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5163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9735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ru-RU" altLang="ru-RU" sz="3200" dirty="0">
                <a:solidFill>
                  <a:srgbClr val="002060"/>
                </a:solidFill>
                <a:latin typeface="+mn-lt"/>
              </a:rPr>
              <a:t>зелёный</a:t>
            </a:r>
          </a:p>
        </p:txBody>
      </p:sp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1412141" y="4713899"/>
            <a:ext cx="2430707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53657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073150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972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144713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6019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30591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5163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9735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ru-RU" altLang="ru-RU" sz="3200" dirty="0">
                <a:solidFill>
                  <a:srgbClr val="002060"/>
                </a:solidFill>
                <a:latin typeface="+mn-lt"/>
              </a:rPr>
              <a:t>синий</a:t>
            </a:r>
          </a:p>
        </p:txBody>
      </p:sp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1407794" y="5455459"/>
            <a:ext cx="2444128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53657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073150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972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144713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6019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30591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5163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9735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ru-RU" altLang="ru-RU" sz="3200" dirty="0">
                <a:solidFill>
                  <a:srgbClr val="002060"/>
                </a:solidFill>
                <a:latin typeface="+mn-lt"/>
              </a:rPr>
              <a:t>фиолетовый</a:t>
            </a: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4803263" y="4713899"/>
            <a:ext cx="3853638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53657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073150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972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144713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6019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30591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5163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9735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ru-RU" altLang="ru-RU" sz="3200" dirty="0">
                <a:solidFill>
                  <a:srgbClr val="002060"/>
                </a:solidFill>
                <a:latin typeface="+mn-lt"/>
              </a:rPr>
              <a:t>сине-фиолетовый</a:t>
            </a: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4797432" y="5446607"/>
            <a:ext cx="3859468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53657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073150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972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144713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6019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30591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5163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9735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ru-RU" altLang="ru-RU" sz="3200" dirty="0">
                <a:solidFill>
                  <a:srgbClr val="002060"/>
                </a:solidFill>
                <a:latin typeface="+mn-lt"/>
              </a:rPr>
              <a:t>красно-фиолетовый</a:t>
            </a:r>
          </a:p>
        </p:txBody>
      </p:sp>
      <p:sp>
        <p:nvSpPr>
          <p:cNvPr id="2" name="Блок-схема: задержка 1"/>
          <p:cNvSpPr/>
          <p:nvPr/>
        </p:nvSpPr>
        <p:spPr>
          <a:xfrm rot="16200000">
            <a:off x="4123663" y="5474785"/>
            <a:ext cx="360042" cy="544442"/>
          </a:xfrm>
          <a:prstGeom prst="flowChartDelay">
            <a:avLst/>
          </a:prstGeom>
          <a:solidFill>
            <a:srgbClr val="BF004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37" name="Блок-схема: задержка 36"/>
          <p:cNvSpPr/>
          <p:nvPr/>
        </p:nvSpPr>
        <p:spPr>
          <a:xfrm rot="16200000">
            <a:off x="4123663" y="4717686"/>
            <a:ext cx="360042" cy="544442"/>
          </a:xfrm>
          <a:prstGeom prst="flowChartDelay">
            <a:avLst/>
          </a:prstGeom>
          <a:solidFill>
            <a:srgbClr val="4000B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38" name="Блок-схема: задержка 37"/>
          <p:cNvSpPr/>
          <p:nvPr/>
        </p:nvSpPr>
        <p:spPr>
          <a:xfrm rot="16200000">
            <a:off x="4128554" y="4041496"/>
            <a:ext cx="360042" cy="544442"/>
          </a:xfrm>
          <a:prstGeom prst="flowChartDelay">
            <a:avLst/>
          </a:prstGeom>
          <a:solidFill>
            <a:srgbClr val="007F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39" name="Блок-схема: задержка 38"/>
          <p:cNvSpPr/>
          <p:nvPr/>
        </p:nvSpPr>
        <p:spPr>
          <a:xfrm rot="16200000">
            <a:off x="4128554" y="3259726"/>
            <a:ext cx="360042" cy="544442"/>
          </a:xfrm>
          <a:prstGeom prst="flowChartDelay">
            <a:avLst/>
          </a:prstGeom>
          <a:solidFill>
            <a:srgbClr val="6DFE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40" name="Блок-схема: задержка 39"/>
          <p:cNvSpPr/>
          <p:nvPr/>
        </p:nvSpPr>
        <p:spPr>
          <a:xfrm rot="16200000">
            <a:off x="4142083" y="2525679"/>
            <a:ext cx="360042" cy="544442"/>
          </a:xfrm>
          <a:prstGeom prst="flowChartDelay">
            <a:avLst/>
          </a:prstGeom>
          <a:solidFill>
            <a:srgbClr val="FF99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41" name="Блок-схема: задержка 40"/>
          <p:cNvSpPr/>
          <p:nvPr/>
        </p:nvSpPr>
        <p:spPr>
          <a:xfrm rot="16200000">
            <a:off x="4137192" y="1801374"/>
            <a:ext cx="360042" cy="544442"/>
          </a:xfrm>
          <a:prstGeom prst="flowChartDelay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42" name="Блок-схема: задержка 41"/>
          <p:cNvSpPr/>
          <p:nvPr/>
        </p:nvSpPr>
        <p:spPr>
          <a:xfrm rot="16200000">
            <a:off x="755915" y="5483636"/>
            <a:ext cx="360042" cy="544442"/>
          </a:xfrm>
          <a:prstGeom prst="flowChartDelay">
            <a:avLst/>
          </a:prstGeom>
          <a:solidFill>
            <a:srgbClr val="7F00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43" name="Блок-схема: задержка 42"/>
          <p:cNvSpPr/>
          <p:nvPr/>
        </p:nvSpPr>
        <p:spPr>
          <a:xfrm rot="16200000">
            <a:off x="755915" y="4041496"/>
            <a:ext cx="360042" cy="544442"/>
          </a:xfrm>
          <a:prstGeom prst="flowChartDelay">
            <a:avLst/>
          </a:prstGeom>
          <a:solidFill>
            <a:srgbClr val="0099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44" name="Блок-схема: задержка 43"/>
          <p:cNvSpPr/>
          <p:nvPr/>
        </p:nvSpPr>
        <p:spPr>
          <a:xfrm rot="16200000">
            <a:off x="771103" y="4742076"/>
            <a:ext cx="360042" cy="544442"/>
          </a:xfrm>
          <a:prstGeom prst="flowChartDelay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45" name="Блок-схема: задержка 44"/>
          <p:cNvSpPr/>
          <p:nvPr/>
        </p:nvSpPr>
        <p:spPr>
          <a:xfrm rot="16200000">
            <a:off x="775666" y="3259725"/>
            <a:ext cx="360042" cy="544442"/>
          </a:xfrm>
          <a:prstGeom prst="flowChartDelay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46" name="Блок-схема: задержка 45"/>
          <p:cNvSpPr/>
          <p:nvPr/>
        </p:nvSpPr>
        <p:spPr>
          <a:xfrm rot="16200000">
            <a:off x="755915" y="2502811"/>
            <a:ext cx="360042" cy="544442"/>
          </a:xfrm>
          <a:prstGeom prst="flowChartDelay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47" name="Блок-схема: задержка 46"/>
          <p:cNvSpPr/>
          <p:nvPr/>
        </p:nvSpPr>
        <p:spPr>
          <a:xfrm rot="16200000">
            <a:off x="770237" y="1791548"/>
            <a:ext cx="360042" cy="544442"/>
          </a:xfrm>
          <a:prstGeom prst="flowChartDelay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</p:spTree>
    <p:extLst>
      <p:ext uri="{BB962C8B-B14F-4D97-AF65-F5344CB8AC3E}">
        <p14:creationId xmlns:p14="http://schemas.microsoft.com/office/powerpoint/2010/main" val="211008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8" grpId="0"/>
      <p:bldP spid="30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Autofit/>
          </a:bodyPr>
          <a:lstStyle/>
          <a:p>
            <a:r>
              <a:rPr lang="ru-RU" sz="3600" dirty="0" smtClean="0"/>
              <a:t>Расположите цвета в определённом порядке и прочтите словосочетание </a:t>
            </a:r>
            <a:endParaRPr lang="ru-RU" sz="3600" dirty="0">
              <a:solidFill>
                <a:srgbClr val="FF0000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299779" y="2352494"/>
            <a:ext cx="548764" cy="584775"/>
            <a:chOff x="4299779" y="2352494"/>
            <a:chExt cx="548764" cy="584775"/>
          </a:xfrm>
        </p:grpSpPr>
        <p:sp>
          <p:nvSpPr>
            <p:cNvPr id="45" name="Блок-схема: задержка 44"/>
            <p:cNvSpPr/>
            <p:nvPr/>
          </p:nvSpPr>
          <p:spPr>
            <a:xfrm rot="16200000">
              <a:off x="4391979" y="2416147"/>
              <a:ext cx="360042" cy="544442"/>
            </a:xfrm>
            <a:prstGeom prst="flowChartDelay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312746" y="2352494"/>
              <a:ext cx="535797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</a:t>
              </a:r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430373" y="4244040"/>
            <a:ext cx="472763" cy="584775"/>
            <a:chOff x="5399969" y="4222065"/>
            <a:chExt cx="472763" cy="584775"/>
          </a:xfrm>
        </p:grpSpPr>
        <p:sp>
          <p:nvSpPr>
            <p:cNvPr id="43" name="Блок-схема: задержка 42"/>
            <p:cNvSpPr/>
            <p:nvPr/>
          </p:nvSpPr>
          <p:spPr>
            <a:xfrm rot="1711556">
              <a:off x="5416394" y="4261705"/>
              <a:ext cx="360042" cy="544442"/>
            </a:xfrm>
            <a:prstGeom prst="flowChartDelay">
              <a:avLst/>
            </a:pr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399969" y="4222065"/>
              <a:ext cx="472763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</a:t>
              </a:r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267744" y="5502621"/>
            <a:ext cx="579448" cy="584775"/>
            <a:chOff x="3700482" y="2562822"/>
            <a:chExt cx="579448" cy="584775"/>
          </a:xfrm>
        </p:grpSpPr>
        <p:sp>
          <p:nvSpPr>
            <p:cNvPr id="34" name="Блок-схема: задержка 33"/>
            <p:cNvSpPr/>
            <p:nvPr/>
          </p:nvSpPr>
          <p:spPr>
            <a:xfrm rot="14569011">
              <a:off x="3792682" y="2575100"/>
              <a:ext cx="360042" cy="544442"/>
            </a:xfrm>
            <a:prstGeom prst="flowChartDelay">
              <a:avLst/>
            </a:prstGeom>
            <a:solidFill>
              <a:srgbClr val="BF004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807167" y="2562822"/>
              <a:ext cx="472763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</a:t>
              </a:r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708887" y="5689526"/>
            <a:ext cx="484720" cy="599112"/>
            <a:chOff x="3286818" y="3023428"/>
            <a:chExt cx="484720" cy="599112"/>
          </a:xfrm>
        </p:grpSpPr>
        <p:sp>
          <p:nvSpPr>
            <p:cNvPr id="40" name="Блок-схема: задержка 39"/>
            <p:cNvSpPr/>
            <p:nvPr/>
          </p:nvSpPr>
          <p:spPr>
            <a:xfrm rot="12297096">
              <a:off x="3286818" y="3078098"/>
              <a:ext cx="360042" cy="544442"/>
            </a:xfrm>
            <a:prstGeom prst="flowChartDelay">
              <a:avLst/>
            </a:prstGeom>
            <a:solidFill>
              <a:srgbClr val="7F008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298775" y="3023428"/>
              <a:ext cx="472763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</a:t>
              </a:r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6906162" y="4576387"/>
            <a:ext cx="484629" cy="609315"/>
            <a:chOff x="3146123" y="3608201"/>
            <a:chExt cx="484629" cy="609315"/>
          </a:xfrm>
        </p:grpSpPr>
        <p:sp>
          <p:nvSpPr>
            <p:cNvPr id="35" name="Блок-схема: задержка 34"/>
            <p:cNvSpPr/>
            <p:nvPr/>
          </p:nvSpPr>
          <p:spPr>
            <a:xfrm rot="10800000">
              <a:off x="3146123" y="3673074"/>
              <a:ext cx="360042" cy="544442"/>
            </a:xfrm>
            <a:prstGeom prst="flowChartDelay">
              <a:avLst/>
            </a:prstGeom>
            <a:solidFill>
              <a:srgbClr val="4000B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157989" y="3608201"/>
              <a:ext cx="472763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</a:t>
              </a:r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929136" y="2572757"/>
            <a:ext cx="578525" cy="584775"/>
            <a:chOff x="3701404" y="4736460"/>
            <a:chExt cx="578525" cy="584775"/>
          </a:xfrm>
        </p:grpSpPr>
        <p:sp>
          <p:nvSpPr>
            <p:cNvPr id="36" name="Блок-схема: задержка 35"/>
            <p:cNvSpPr/>
            <p:nvPr/>
          </p:nvSpPr>
          <p:spPr>
            <a:xfrm rot="7133561">
              <a:off x="3793604" y="4756627"/>
              <a:ext cx="360042" cy="544442"/>
            </a:xfrm>
            <a:prstGeom prst="flowChartDelay">
              <a:avLst/>
            </a:prstGeom>
            <a:solidFill>
              <a:srgbClr val="007F8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07166" y="4736460"/>
              <a:ext cx="472763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й</a:t>
              </a:r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110509" y="1668277"/>
            <a:ext cx="556246" cy="584775"/>
            <a:chOff x="4308424" y="4806840"/>
            <a:chExt cx="556246" cy="584775"/>
          </a:xfrm>
        </p:grpSpPr>
        <p:sp>
          <p:nvSpPr>
            <p:cNvPr id="41" name="Блок-схема: задержка 40"/>
            <p:cNvSpPr/>
            <p:nvPr/>
          </p:nvSpPr>
          <p:spPr>
            <a:xfrm rot="16200000" flipH="1">
              <a:off x="4410376" y="4875500"/>
              <a:ext cx="340538" cy="544442"/>
            </a:xfrm>
            <a:prstGeom prst="flowChartDelay">
              <a:avLst/>
            </a:prstGeom>
            <a:solidFill>
              <a:srgbClr val="0099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91907" y="4806840"/>
              <a:ext cx="472763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</a:t>
              </a:r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024527" y="1741903"/>
            <a:ext cx="568168" cy="584775"/>
            <a:chOff x="4932182" y="4651396"/>
            <a:chExt cx="568168" cy="584775"/>
          </a:xfrm>
        </p:grpSpPr>
        <p:sp>
          <p:nvSpPr>
            <p:cNvPr id="37" name="Блок-схема: задержка 36"/>
            <p:cNvSpPr/>
            <p:nvPr/>
          </p:nvSpPr>
          <p:spPr>
            <a:xfrm rot="3314835">
              <a:off x="5024382" y="4720167"/>
              <a:ext cx="360042" cy="544442"/>
            </a:xfrm>
            <a:prstGeom prst="flowChartDelay">
              <a:avLst/>
            </a:prstGeom>
            <a:solidFill>
              <a:srgbClr val="6DFE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027587" y="4651396"/>
              <a:ext cx="472763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148701" y="5812323"/>
            <a:ext cx="486411" cy="584775"/>
            <a:chOff x="5582767" y="3651305"/>
            <a:chExt cx="486411" cy="584775"/>
          </a:xfrm>
        </p:grpSpPr>
        <p:sp>
          <p:nvSpPr>
            <p:cNvPr id="38" name="Блок-схема: задержка 37"/>
            <p:cNvSpPr/>
            <p:nvPr/>
          </p:nvSpPr>
          <p:spPr>
            <a:xfrm>
              <a:off x="5582767" y="3673073"/>
              <a:ext cx="360042" cy="544442"/>
            </a:xfrm>
            <a:prstGeom prst="flowChartDelay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596415" y="3651305"/>
              <a:ext cx="472763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</a:t>
              </a:r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275114" y="2442788"/>
            <a:ext cx="472763" cy="584775"/>
            <a:chOff x="5432339" y="3052026"/>
            <a:chExt cx="472763" cy="584775"/>
          </a:xfrm>
        </p:grpSpPr>
        <p:sp>
          <p:nvSpPr>
            <p:cNvPr id="44" name="Блок-схема: задержка 43"/>
            <p:cNvSpPr/>
            <p:nvPr/>
          </p:nvSpPr>
          <p:spPr>
            <a:xfrm rot="19925395">
              <a:off x="5438576" y="3076030"/>
              <a:ext cx="360042" cy="544442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432339" y="3052026"/>
              <a:ext cx="472763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</a:t>
              </a:r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421517" y="3965682"/>
            <a:ext cx="545852" cy="584775"/>
            <a:chOff x="4918809" y="2576001"/>
            <a:chExt cx="545852" cy="584775"/>
          </a:xfrm>
        </p:grpSpPr>
        <p:sp>
          <p:nvSpPr>
            <p:cNvPr id="39" name="Блок-схема: задержка 38"/>
            <p:cNvSpPr/>
            <p:nvPr/>
          </p:nvSpPr>
          <p:spPr>
            <a:xfrm rot="18219956">
              <a:off x="5011009" y="2632258"/>
              <a:ext cx="360042" cy="544442"/>
            </a:xfrm>
            <a:prstGeom prst="flowChartDelay">
              <a:avLst/>
            </a:prstGeom>
            <a:solidFill>
              <a:srgbClr val="FF33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991898" y="2576001"/>
              <a:ext cx="472763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323270" y="4267084"/>
            <a:ext cx="475217" cy="598343"/>
            <a:chOff x="3350405" y="4244040"/>
            <a:chExt cx="475217" cy="598343"/>
          </a:xfrm>
        </p:grpSpPr>
        <p:sp>
          <p:nvSpPr>
            <p:cNvPr id="42" name="Блок-схема: задержка 41"/>
            <p:cNvSpPr/>
            <p:nvPr/>
          </p:nvSpPr>
          <p:spPr>
            <a:xfrm rot="8923221">
              <a:off x="3350405" y="4297941"/>
              <a:ext cx="360042" cy="544442"/>
            </a:xfrm>
            <a:prstGeom prst="flowChartDelay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352859" y="4244040"/>
              <a:ext cx="472763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</a:t>
              </a:r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6" name="Овал 45"/>
          <p:cNvSpPr/>
          <p:nvPr/>
        </p:nvSpPr>
        <p:spPr>
          <a:xfrm>
            <a:off x="3503616" y="2868389"/>
            <a:ext cx="2088000" cy="2124000"/>
          </a:xfrm>
          <a:prstGeom prst="ellipse">
            <a:avLst/>
          </a:prstGeom>
          <a:noFill/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008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6 9.80574E-7 L 0.38542 -0.2046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0" y="-10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63552E-6 L 0.46076 0.0906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45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4172E-6 L 0.16146 -0.3161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5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98612E-6 L 0.20711 0.4301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47" y="215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2886E-6 L -0.08924 0.46577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2" y="23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8094E-6 L -0.35434 0.3147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6" y="157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1397E-6 L -0.41562 -0.13807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81" y="-69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5532E-7 L -0.26875 -0.39385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-19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19056E-6 L 0.14948 -0.42854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5" y="-21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Autofit/>
          </a:bodyPr>
          <a:lstStyle/>
          <a:p>
            <a:r>
              <a:rPr lang="ru-RU" sz="3600" dirty="0"/>
              <a:t>Составьте все </a:t>
            </a:r>
            <a:r>
              <a:rPr lang="ru-RU" sz="3600" dirty="0" smtClean="0">
                <a:solidFill>
                  <a:srgbClr val="FF0000"/>
                </a:solidFill>
              </a:rPr>
              <a:t>пары </a:t>
            </a:r>
            <a:r>
              <a:rPr lang="ru-RU" sz="3600" dirty="0">
                <a:solidFill>
                  <a:srgbClr val="FF0000"/>
                </a:solidFill>
              </a:rPr>
              <a:t>контрастных </a:t>
            </a:r>
            <a:r>
              <a:rPr lang="ru-RU" sz="3600" dirty="0" smtClean="0">
                <a:solidFill>
                  <a:srgbClr val="FF0000"/>
                </a:solidFill>
              </a:rPr>
              <a:t>цветов</a:t>
            </a:r>
            <a:endParaRPr lang="ru-RU" sz="3600" dirty="0">
              <a:solidFill>
                <a:srgbClr val="FF0000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299779" y="2352494"/>
            <a:ext cx="548764" cy="584775"/>
            <a:chOff x="4299779" y="2352494"/>
            <a:chExt cx="548764" cy="584775"/>
          </a:xfrm>
        </p:grpSpPr>
        <p:sp>
          <p:nvSpPr>
            <p:cNvPr id="45" name="Блок-схема: задержка 44"/>
            <p:cNvSpPr/>
            <p:nvPr/>
          </p:nvSpPr>
          <p:spPr>
            <a:xfrm rot="16200000">
              <a:off x="4391979" y="2416147"/>
              <a:ext cx="360042" cy="544442"/>
            </a:xfrm>
            <a:prstGeom prst="flowChartDelay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312746" y="2352494"/>
              <a:ext cx="535797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pPr algn="ctr"/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 rot="21422761">
            <a:off x="5432338" y="4247156"/>
            <a:ext cx="472763" cy="584775"/>
            <a:chOff x="5399969" y="4222065"/>
            <a:chExt cx="472763" cy="584775"/>
          </a:xfrm>
        </p:grpSpPr>
        <p:sp>
          <p:nvSpPr>
            <p:cNvPr id="43" name="Блок-схема: задержка 42"/>
            <p:cNvSpPr/>
            <p:nvPr/>
          </p:nvSpPr>
          <p:spPr>
            <a:xfrm rot="1711556">
              <a:off x="5416394" y="4261705"/>
              <a:ext cx="360042" cy="544442"/>
            </a:xfrm>
            <a:prstGeom prst="flowChartDelay">
              <a:avLst/>
            </a:pr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399969" y="4222065"/>
              <a:ext cx="472763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308424" y="4806840"/>
            <a:ext cx="556246" cy="584775"/>
            <a:chOff x="4308424" y="4806840"/>
            <a:chExt cx="556246" cy="584775"/>
          </a:xfrm>
        </p:grpSpPr>
        <p:sp>
          <p:nvSpPr>
            <p:cNvPr id="41" name="Блок-схема: задержка 40"/>
            <p:cNvSpPr/>
            <p:nvPr/>
          </p:nvSpPr>
          <p:spPr>
            <a:xfrm rot="16200000" flipH="1">
              <a:off x="4410376" y="4875500"/>
              <a:ext cx="340538" cy="544442"/>
            </a:xfrm>
            <a:prstGeom prst="flowChartDelay">
              <a:avLst/>
            </a:prstGeom>
            <a:solidFill>
              <a:srgbClr val="0099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91907" y="4806840"/>
              <a:ext cx="472763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 rot="174801">
            <a:off x="4906945" y="4685064"/>
            <a:ext cx="568168" cy="584775"/>
            <a:chOff x="4932182" y="4651397"/>
            <a:chExt cx="568168" cy="584775"/>
          </a:xfrm>
        </p:grpSpPr>
        <p:sp>
          <p:nvSpPr>
            <p:cNvPr id="37" name="Блок-схема: задержка 36"/>
            <p:cNvSpPr/>
            <p:nvPr/>
          </p:nvSpPr>
          <p:spPr>
            <a:xfrm rot="3314835">
              <a:off x="5024382" y="4720166"/>
              <a:ext cx="360042" cy="544442"/>
            </a:xfrm>
            <a:prstGeom prst="flowChartDelay">
              <a:avLst/>
            </a:prstGeom>
            <a:solidFill>
              <a:srgbClr val="6DFE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027587" y="4651397"/>
              <a:ext cx="472763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5552288" y="3660803"/>
            <a:ext cx="486411" cy="584775"/>
            <a:chOff x="5582767" y="3651305"/>
            <a:chExt cx="486411" cy="584775"/>
          </a:xfrm>
        </p:grpSpPr>
        <p:sp>
          <p:nvSpPr>
            <p:cNvPr id="38" name="Блок-схема: задержка 37"/>
            <p:cNvSpPr/>
            <p:nvPr/>
          </p:nvSpPr>
          <p:spPr>
            <a:xfrm>
              <a:off x="5582767" y="3673073"/>
              <a:ext cx="360042" cy="544442"/>
            </a:xfrm>
            <a:prstGeom prst="flowChartDelay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596415" y="3651305"/>
              <a:ext cx="472763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5432339" y="3052026"/>
            <a:ext cx="472763" cy="584775"/>
            <a:chOff x="5432339" y="3052026"/>
            <a:chExt cx="472763" cy="584775"/>
          </a:xfrm>
        </p:grpSpPr>
        <p:sp>
          <p:nvSpPr>
            <p:cNvPr id="44" name="Блок-схема: задержка 43"/>
            <p:cNvSpPr/>
            <p:nvPr/>
          </p:nvSpPr>
          <p:spPr>
            <a:xfrm rot="19925395">
              <a:off x="5438576" y="3076030"/>
              <a:ext cx="360042" cy="544442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432339" y="3052026"/>
              <a:ext cx="472763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4918809" y="2576001"/>
            <a:ext cx="545852" cy="584775"/>
            <a:chOff x="4918809" y="2576001"/>
            <a:chExt cx="545852" cy="584775"/>
          </a:xfrm>
        </p:grpSpPr>
        <p:sp>
          <p:nvSpPr>
            <p:cNvPr id="39" name="Блок-схема: задержка 38"/>
            <p:cNvSpPr/>
            <p:nvPr/>
          </p:nvSpPr>
          <p:spPr>
            <a:xfrm rot="18219956">
              <a:off x="5011009" y="2632258"/>
              <a:ext cx="360042" cy="544442"/>
            </a:xfrm>
            <a:prstGeom prst="flowChartDelay">
              <a:avLst/>
            </a:prstGeom>
            <a:solidFill>
              <a:srgbClr val="FF33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991898" y="2576001"/>
              <a:ext cx="472763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 rot="170502">
            <a:off x="3701404" y="4736460"/>
            <a:ext cx="578525" cy="584775"/>
            <a:chOff x="3701404" y="4736460"/>
            <a:chExt cx="578525" cy="584775"/>
          </a:xfrm>
        </p:grpSpPr>
        <p:sp>
          <p:nvSpPr>
            <p:cNvPr id="36" name="Блок-схема: задержка 35"/>
            <p:cNvSpPr/>
            <p:nvPr/>
          </p:nvSpPr>
          <p:spPr>
            <a:xfrm rot="7133561">
              <a:off x="3793604" y="4756627"/>
              <a:ext cx="360042" cy="544442"/>
            </a:xfrm>
            <a:prstGeom prst="flowChartDelay">
              <a:avLst/>
            </a:prstGeom>
            <a:solidFill>
              <a:srgbClr val="007F8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07166" y="4736460"/>
              <a:ext cx="472763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350405" y="4244040"/>
            <a:ext cx="475217" cy="598343"/>
            <a:chOff x="3350405" y="4244040"/>
            <a:chExt cx="475217" cy="598343"/>
          </a:xfrm>
        </p:grpSpPr>
        <p:sp>
          <p:nvSpPr>
            <p:cNvPr id="42" name="Блок-схема: задержка 41"/>
            <p:cNvSpPr/>
            <p:nvPr/>
          </p:nvSpPr>
          <p:spPr>
            <a:xfrm rot="8923221">
              <a:off x="3350405" y="4297941"/>
              <a:ext cx="360042" cy="544442"/>
            </a:xfrm>
            <a:prstGeom prst="flowChartDelay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352859" y="4244040"/>
              <a:ext cx="472763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180880" y="3595930"/>
            <a:ext cx="484629" cy="609315"/>
            <a:chOff x="3146123" y="3608201"/>
            <a:chExt cx="484629" cy="609315"/>
          </a:xfrm>
        </p:grpSpPr>
        <p:sp>
          <p:nvSpPr>
            <p:cNvPr id="35" name="Блок-схема: задержка 34"/>
            <p:cNvSpPr/>
            <p:nvPr/>
          </p:nvSpPr>
          <p:spPr>
            <a:xfrm rot="10800000">
              <a:off x="3146123" y="3673074"/>
              <a:ext cx="360042" cy="544442"/>
            </a:xfrm>
            <a:prstGeom prst="flowChartDelay">
              <a:avLst/>
            </a:prstGeom>
            <a:solidFill>
              <a:srgbClr val="4000B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157989" y="3608201"/>
              <a:ext cx="472763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322447" y="3006332"/>
            <a:ext cx="484720" cy="599112"/>
            <a:chOff x="3286818" y="3023428"/>
            <a:chExt cx="484720" cy="599112"/>
          </a:xfrm>
        </p:grpSpPr>
        <p:sp>
          <p:nvSpPr>
            <p:cNvPr id="40" name="Блок-схема: задержка 39"/>
            <p:cNvSpPr/>
            <p:nvPr/>
          </p:nvSpPr>
          <p:spPr>
            <a:xfrm rot="12297096">
              <a:off x="3286818" y="3078098"/>
              <a:ext cx="360042" cy="544442"/>
            </a:xfrm>
            <a:prstGeom prst="flowChartDelay">
              <a:avLst/>
            </a:prstGeom>
            <a:solidFill>
              <a:srgbClr val="7F008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298775" y="3023428"/>
              <a:ext cx="472763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700482" y="2562822"/>
            <a:ext cx="579448" cy="584775"/>
            <a:chOff x="3700482" y="2562822"/>
            <a:chExt cx="579448" cy="584775"/>
          </a:xfrm>
        </p:grpSpPr>
        <p:sp>
          <p:nvSpPr>
            <p:cNvPr id="34" name="Блок-схема: задержка 33"/>
            <p:cNvSpPr/>
            <p:nvPr/>
          </p:nvSpPr>
          <p:spPr>
            <a:xfrm rot="14569011">
              <a:off x="3792682" y="2575100"/>
              <a:ext cx="360042" cy="544442"/>
            </a:xfrm>
            <a:prstGeom prst="flowChartDelay">
              <a:avLst/>
            </a:prstGeom>
            <a:solidFill>
              <a:srgbClr val="BF004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807167" y="2562822"/>
              <a:ext cx="472763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435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12303E-7 L -0.00156 -0.30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5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94912E-6 L 0.11076 -0.2645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8" y="-13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12581E-6 L 0.19427 -0.1517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5" y="-7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86679E-6 L 0.22013 0.0048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7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3876E-6 L 0.19687 0.15449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77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-0.00023 L 0.11164 0.2722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8" y="136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Какие </a:t>
            </a:r>
            <a:r>
              <a:rPr lang="ru-RU" sz="3600" dirty="0" smtClean="0">
                <a:solidFill>
                  <a:srgbClr val="002060"/>
                </a:solidFill>
              </a:rPr>
              <a:t>контрастные цвета </a:t>
            </a:r>
            <a:r>
              <a:rPr lang="ru-RU" sz="3600" dirty="0" smtClean="0"/>
              <a:t>использует художник на картине?</a:t>
            </a:r>
            <a:endParaRPr lang="ru-RU" sz="36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1655676" y="1913544"/>
            <a:ext cx="5832648" cy="4098099"/>
            <a:chOff x="1619672" y="1484784"/>
            <a:chExt cx="6120680" cy="43924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Рамка 3"/>
            <p:cNvSpPr/>
            <p:nvPr/>
          </p:nvSpPr>
          <p:spPr>
            <a:xfrm>
              <a:off x="1619672" y="1484784"/>
              <a:ext cx="6120680" cy="4392488"/>
            </a:xfrm>
            <a:prstGeom prst="fram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026" name="Picture 2" descr="C:\Users\Палецких Елена\Desktop\Динамика\иллюстрации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1979228"/>
              <a:ext cx="5080000" cy="3403600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3" name="TextBox 2"/>
            <p:cNvSpPr txBox="1"/>
            <p:nvPr/>
          </p:nvSpPr>
          <p:spPr>
            <a:xfrm>
              <a:off x="2123728" y="5382828"/>
              <a:ext cx="5080000" cy="400110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rgbClr val="002060"/>
                  </a:solidFill>
                </a:rPr>
                <a:t>В.Э. Борисов-</a:t>
              </a:r>
              <a:r>
                <a:rPr lang="ru-RU" sz="2000" dirty="0" err="1" smtClean="0">
                  <a:solidFill>
                    <a:srgbClr val="002060"/>
                  </a:solidFill>
                </a:rPr>
                <a:t>Мусатов</a:t>
              </a:r>
              <a:r>
                <a:rPr lang="ru-RU" sz="2000" dirty="0" smtClean="0">
                  <a:solidFill>
                    <a:srgbClr val="002060"/>
                  </a:solidFill>
                </a:rPr>
                <a:t> «Маки в саду»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080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Что такое </a:t>
            </a:r>
            <a:r>
              <a:rPr lang="ru-RU" sz="3600" dirty="0" smtClean="0">
                <a:solidFill>
                  <a:srgbClr val="FF0000"/>
                </a:solidFill>
              </a:rPr>
              <a:t>светлота</a:t>
            </a:r>
            <a:r>
              <a:rPr lang="ru-RU" sz="3600" dirty="0" smtClean="0"/>
              <a:t>?</a:t>
            </a:r>
            <a:endParaRPr lang="ru-RU" sz="3600" dirty="0"/>
          </a:p>
        </p:txBody>
      </p:sp>
      <p:pic>
        <p:nvPicPr>
          <p:cNvPr id="2050" name="Picture 2" descr="C:\Users\Палецких Елена\Desktop\Динамика\иллюстрации\Color-Whe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3960440" cy="39604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32040" y="1916832"/>
            <a:ext cx="3744416" cy="20621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Светлота –  это степень приближения цвета к белому.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969988" y="5131363"/>
            <a:ext cx="1800000" cy="720000"/>
          </a:xfrm>
          <a:prstGeom prst="ellipse">
            <a:avLst/>
          </a:prstGeom>
          <a:solidFill>
            <a:srgbClr val="CC00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962114" y="5121045"/>
            <a:ext cx="1800000" cy="720000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7" name="Капля 6"/>
          <p:cNvSpPr/>
          <p:nvPr/>
        </p:nvSpPr>
        <p:spPr>
          <a:xfrm rot="18989327">
            <a:off x="6551570" y="4771363"/>
            <a:ext cx="720000" cy="720000"/>
          </a:xfrm>
          <a:prstGeom prst="teardrop">
            <a:avLst>
              <a:gd name="adj" fmla="val 128793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95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975761" y="3092615"/>
            <a:ext cx="3672408" cy="30469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* Панно </a:t>
            </a:r>
            <a:r>
              <a:rPr lang="ru-RU" sz="3200" dirty="0">
                <a:solidFill>
                  <a:srgbClr val="002060"/>
                </a:solidFill>
              </a:rPr>
              <a:t>– </a:t>
            </a:r>
            <a:r>
              <a:rPr lang="ru-RU" sz="3200" dirty="0" smtClean="0">
                <a:solidFill>
                  <a:srgbClr val="002060"/>
                </a:solidFill>
              </a:rPr>
              <a:t>композиция</a:t>
            </a:r>
            <a:r>
              <a:rPr lang="ru-RU" sz="3200" dirty="0">
                <a:solidFill>
                  <a:srgbClr val="002060"/>
                </a:solidFill>
              </a:rPr>
              <a:t>, предназначенная для украшения </a:t>
            </a:r>
            <a:r>
              <a:rPr lang="ru-RU" sz="3200" dirty="0" smtClean="0">
                <a:solidFill>
                  <a:srgbClr val="002060"/>
                </a:solidFill>
              </a:rPr>
              <a:t>участка </a:t>
            </a:r>
            <a:r>
              <a:rPr lang="ru-RU" sz="3200" dirty="0">
                <a:solidFill>
                  <a:srgbClr val="002060"/>
                </a:solidFill>
              </a:rPr>
              <a:t>стены или потолка.</a:t>
            </a:r>
          </a:p>
        </p:txBody>
      </p:sp>
      <p:pic>
        <p:nvPicPr>
          <p:cNvPr id="1028" name="Picture 4" descr="C:\Users\Палецких Елена\Desktop\Динамика\иллюстрации\85245890_0ac9e87385e6407590e7cde2fb8befc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261" y="3103790"/>
            <a:ext cx="4137885" cy="3046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Расставьте цветовые </a:t>
            </a:r>
            <a:r>
              <a:rPr lang="ru-RU" sz="3600" dirty="0" smtClean="0"/>
              <a:t>тона в </a:t>
            </a:r>
            <a:r>
              <a:rPr lang="ru-RU" sz="3600" dirty="0"/>
              <a:t>порядке возрастания </a:t>
            </a:r>
            <a:r>
              <a:rPr lang="ru-RU" sz="3600" dirty="0" smtClean="0"/>
              <a:t>светлоты и прочтите слово</a:t>
            </a:r>
            <a:endParaRPr lang="ru-RU" sz="3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244107" y="4180279"/>
            <a:ext cx="1349375" cy="107552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endParaRPr lang="ru-RU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22954" y="2853807"/>
            <a:ext cx="1349375" cy="1076399"/>
          </a:xfrm>
          <a:prstGeom prst="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660232" y="4179408"/>
            <a:ext cx="1349375" cy="10764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593482" y="2853807"/>
            <a:ext cx="1368000" cy="1076399"/>
          </a:xfrm>
          <a:prstGeom prst="rect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endParaRPr lang="ru-RU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61482" y="4179408"/>
            <a:ext cx="1349375" cy="1076400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ru-RU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635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9.25069E-7 L -0.00208 -0.3577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69195E-6 L -0.30625 -0.1646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-82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9.25069E-7 L -0.31076 -0.3577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8" y="-1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69195E-6 L 0.27483 -0.1646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3" y="-82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9.25069E-7 L 0.26789 -0.35777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-1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Объясните</a:t>
            </a:r>
            <a:r>
              <a:rPr lang="ru-RU" sz="3600" dirty="0" smtClean="0"/>
              <a:t>, что меняется </a:t>
            </a:r>
            <a:r>
              <a:rPr lang="ru-RU" sz="3600" dirty="0"/>
              <a:t>на </a:t>
            </a:r>
            <a:r>
              <a:rPr lang="ru-RU" sz="3600" dirty="0" smtClean="0"/>
              <a:t>рисунке с изменением светлоты?</a:t>
            </a:r>
            <a:endParaRPr lang="ru-RU" sz="3600" dirty="0"/>
          </a:p>
        </p:txBody>
      </p:sp>
      <p:pic>
        <p:nvPicPr>
          <p:cNvPr id="5" name="Picture 3" descr="Рисунок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7" y="1988840"/>
            <a:ext cx="5715000" cy="1362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" name="Picture 4" descr="Рисунок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4" y="4005064"/>
            <a:ext cx="5700713" cy="1414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98144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>
            <a:off x="6227595" y="5594129"/>
            <a:ext cx="1800000" cy="720000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219721" y="5583811"/>
            <a:ext cx="1800000" cy="720000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</a:t>
            </a:r>
            <a:r>
              <a:rPr lang="ru-RU" dirty="0" smtClean="0">
                <a:solidFill>
                  <a:srgbClr val="FF0000"/>
                </a:solidFill>
              </a:rPr>
              <a:t>насыщенность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16016" y="2091044"/>
            <a:ext cx="3960440" cy="20621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Чем меньше серого цвета в смеси, тем ярче, насыщеннее </a:t>
            </a:r>
            <a:r>
              <a:rPr lang="ru-RU" sz="3200" dirty="0" smtClean="0">
                <a:solidFill>
                  <a:srgbClr val="002060"/>
                </a:solidFill>
              </a:rPr>
              <a:t>цвет.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Палецких Елена\Desktop\Динамика\иллюстрации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33" y="1844824"/>
            <a:ext cx="3719260" cy="25545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Капля 13"/>
          <p:cNvSpPr/>
          <p:nvPr/>
        </p:nvSpPr>
        <p:spPr>
          <a:xfrm rot="18989327">
            <a:off x="6809177" y="5234129"/>
            <a:ext cx="720000" cy="720000"/>
          </a:xfrm>
          <a:prstGeom prst="teardrop">
            <a:avLst>
              <a:gd name="adj" fmla="val 128793"/>
            </a:avLst>
          </a:prstGeom>
          <a:solidFill>
            <a:srgbClr val="8080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9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4779698" y="1954734"/>
            <a:ext cx="3912229" cy="3346473"/>
            <a:chOff x="4860031" y="1954734"/>
            <a:chExt cx="3912229" cy="33464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51" name="Picture 3" descr="C:\Users\Палецких Елена\Desktop\Динамика\иллюстрации\4611-1024x791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886" y="2376385"/>
              <a:ext cx="3257550" cy="2503170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10" name="Рамка 9"/>
            <p:cNvSpPr/>
            <p:nvPr/>
          </p:nvSpPr>
          <p:spPr>
            <a:xfrm>
              <a:off x="4860031" y="1954734"/>
              <a:ext cx="3912229" cy="3346473"/>
            </a:xfrm>
            <a:prstGeom prst="fram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23713" y="4815056"/>
              <a:ext cx="3813308" cy="342094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П. Гоген. «Таитянская пастораль»</a:t>
              </a:r>
              <a:endParaRPr lang="ru-RU" sz="200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Какая из картин обладает большей </a:t>
            </a:r>
            <a:r>
              <a:rPr lang="ru-RU" dirty="0" smtClean="0"/>
              <a:t>насыщенностью </a:t>
            </a:r>
            <a:r>
              <a:rPr lang="ru-RU" dirty="0"/>
              <a:t>цвета?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467542" y="1954734"/>
            <a:ext cx="3967641" cy="3346473"/>
            <a:chOff x="395535" y="1954734"/>
            <a:chExt cx="3967641" cy="33464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50" name="Picture 2" descr="C:\Users\Палецких Елена\Desktop\Динамика\иллюстрации\5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287" y="2316578"/>
              <a:ext cx="3266822" cy="2701059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6" name="Рамка 5"/>
            <p:cNvSpPr/>
            <p:nvPr/>
          </p:nvSpPr>
          <p:spPr>
            <a:xfrm>
              <a:off x="395535" y="1954734"/>
              <a:ext cx="3967641" cy="3346473"/>
            </a:xfrm>
            <a:prstGeom prst="fram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39790" y="4817582"/>
              <a:ext cx="3823626" cy="400110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В.Э. Борисов-</a:t>
              </a:r>
              <a:r>
                <a:rPr lang="ru-RU" sz="2000" dirty="0" err="1" smtClean="0"/>
                <a:t>Мусатов</a:t>
              </a:r>
              <a:r>
                <a:rPr lang="ru-RU" sz="2000" dirty="0" smtClean="0"/>
                <a:t>. «Водоём»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3604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ru-RU" sz="3600" dirty="0" smtClean="0"/>
              <a:t>Содержание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67544" y="1772817"/>
            <a:ext cx="8229600" cy="4248471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Clr>
                <a:srgbClr val="0033CC"/>
              </a:buClr>
              <a:buFont typeface="Calibri" panose="020F0502020204030204" pitchFamily="34" charset="0"/>
              <a:buChar char="*"/>
            </a:pPr>
            <a:r>
              <a:rPr lang="ru-RU" dirty="0" smtClean="0">
                <a:hlinkClick r:id="rId2" action="ppaction://hlinksldjump"/>
              </a:rPr>
              <a:t>Введение в тему</a:t>
            </a:r>
            <a:endParaRPr lang="ru-RU" dirty="0" smtClean="0">
              <a:hlinkClick r:id="rId3" action="ppaction://hlinksldjump"/>
            </a:endParaRPr>
          </a:p>
          <a:p>
            <a:pPr>
              <a:buClr>
                <a:srgbClr val="0033CC"/>
              </a:buClr>
              <a:buFont typeface="Calibri" panose="020F0502020204030204" pitchFamily="34" charset="0"/>
              <a:buChar char="*"/>
            </a:pPr>
            <a:r>
              <a:rPr lang="ru-RU" dirty="0" smtClean="0">
                <a:hlinkClick r:id="rId3" action="ppaction://hlinksldjump"/>
              </a:rPr>
              <a:t>Изобразительное искусство</a:t>
            </a:r>
            <a:endParaRPr lang="ru-RU" dirty="0" smtClean="0"/>
          </a:p>
          <a:p>
            <a:pPr>
              <a:buClr>
                <a:srgbClr val="0033CC"/>
              </a:buClr>
              <a:buFont typeface="Calibri" panose="020F0502020204030204" pitchFamily="34" charset="0"/>
              <a:buChar char="*"/>
            </a:pPr>
            <a:r>
              <a:rPr lang="ru-RU" dirty="0" smtClean="0">
                <a:hlinkClick r:id="rId4" action="ppaction://hlinksldjump"/>
              </a:rPr>
              <a:t>Хоровое пение</a:t>
            </a:r>
            <a:endParaRPr lang="ru-RU" dirty="0"/>
          </a:p>
          <a:p>
            <a:pPr>
              <a:buClr>
                <a:srgbClr val="0033CC"/>
              </a:buClr>
              <a:buFont typeface="Calibri" panose="020F0502020204030204" pitchFamily="34" charset="0"/>
              <a:buChar char="*"/>
            </a:pPr>
            <a:r>
              <a:rPr lang="ru-RU" dirty="0" smtClean="0">
                <a:hlinkClick r:id="rId5" action="ppaction://hlinksldjump"/>
              </a:rPr>
              <a:t>Музыка</a:t>
            </a:r>
            <a:endParaRPr lang="ru-RU" dirty="0" smtClean="0"/>
          </a:p>
          <a:p>
            <a:pPr>
              <a:buClr>
                <a:srgbClr val="0033CC"/>
              </a:buClr>
              <a:buFont typeface="Calibri" panose="020F0502020204030204" pitchFamily="34" charset="0"/>
              <a:buChar char="*"/>
            </a:pPr>
            <a:r>
              <a:rPr lang="ru-RU" dirty="0" smtClean="0">
                <a:hlinkClick r:id="rId6" action="ppaction://hlinksldjump"/>
              </a:rPr>
              <a:t>Танцевальная импровизация</a:t>
            </a:r>
            <a:endParaRPr lang="ru-RU" dirty="0" smtClean="0"/>
          </a:p>
          <a:p>
            <a:pPr>
              <a:buClr>
                <a:srgbClr val="0033CC"/>
              </a:buClr>
              <a:buFont typeface="Calibri" panose="020F0502020204030204" pitchFamily="34" charset="0"/>
              <a:buChar char="*"/>
            </a:pPr>
            <a:r>
              <a:rPr lang="ru-RU" dirty="0" smtClean="0">
                <a:hlinkClick r:id="rId7" action="ppaction://hlinksldjump"/>
              </a:rPr>
              <a:t>Задание</a:t>
            </a:r>
            <a:endParaRPr lang="ru-RU" dirty="0" smtClean="0"/>
          </a:p>
          <a:p>
            <a:pPr>
              <a:buClr>
                <a:srgbClr val="0033CC"/>
              </a:buClr>
              <a:buFont typeface="Calibri" panose="020F0502020204030204" pitchFamily="34" charset="0"/>
              <a:buChar char="*"/>
            </a:pPr>
            <a:r>
              <a:rPr lang="ru-RU" dirty="0" smtClean="0">
                <a:hlinkClick r:id="rId8" action="ppaction://hlinksldjump"/>
              </a:rPr>
              <a:t>Домашнее задание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1618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52918" y="2498816"/>
            <a:ext cx="284725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Песня</a:t>
            </a:r>
            <a:endParaRPr lang="ru-RU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034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Облака</a:t>
            </a:r>
            <a:endParaRPr lang="ru-RU" dirty="0"/>
          </a:p>
        </p:txBody>
      </p:sp>
      <p:pic>
        <p:nvPicPr>
          <p:cNvPr id="3" name="Picture 3" descr="442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497" y="1867125"/>
            <a:ext cx="5003006" cy="33004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5467574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solidFill>
                  <a:srgbClr val="002060"/>
                </a:solidFill>
              </a:rPr>
              <a:t>Музыка </a:t>
            </a:r>
            <a:r>
              <a:rPr lang="ru-RU" sz="3200" dirty="0">
                <a:solidFill>
                  <a:srgbClr val="002060"/>
                </a:solidFill>
              </a:rPr>
              <a:t>В</a:t>
            </a:r>
            <a:r>
              <a:rPr lang="ru-RU" sz="3200" dirty="0" smtClean="0">
                <a:solidFill>
                  <a:srgbClr val="002060"/>
                </a:solidFill>
              </a:rPr>
              <a:t>. </a:t>
            </a:r>
            <a:r>
              <a:rPr lang="ru-RU" sz="3200" dirty="0" err="1" smtClean="0">
                <a:solidFill>
                  <a:srgbClr val="002060"/>
                </a:solidFill>
              </a:rPr>
              <a:t>Шаинского</a:t>
            </a:r>
            <a:r>
              <a:rPr lang="ru-RU" sz="3200" dirty="0" smtClean="0">
                <a:solidFill>
                  <a:srgbClr val="002060"/>
                </a:solidFill>
              </a:rPr>
              <a:t>              Слова </a:t>
            </a:r>
            <a:r>
              <a:rPr lang="ru-RU" sz="3200" dirty="0">
                <a:solidFill>
                  <a:srgbClr val="002060"/>
                </a:solidFill>
              </a:rPr>
              <a:t>С</a:t>
            </a:r>
            <a:r>
              <a:rPr lang="ru-RU" sz="3200" dirty="0" smtClean="0">
                <a:solidFill>
                  <a:srgbClr val="002060"/>
                </a:solidFill>
              </a:rPr>
              <a:t>. Козлова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6" name="Обла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6052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000"/>
    </mc:Choice>
    <mc:Fallback xmlns="">
      <p:transition spd="slow" advClick="0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7604" y="514415"/>
            <a:ext cx="7128792" cy="20621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rgbClr val="002060"/>
                </a:solidFill>
              </a:rPr>
              <a:t>Мимо белого яблока луны,</a:t>
            </a:r>
          </a:p>
          <a:p>
            <a:pPr algn="just"/>
            <a:r>
              <a:rPr lang="ru-RU" sz="3200" dirty="0">
                <a:solidFill>
                  <a:srgbClr val="002060"/>
                </a:solidFill>
              </a:rPr>
              <a:t>Мимо красного яблока заката</a:t>
            </a:r>
          </a:p>
          <a:p>
            <a:pPr algn="just"/>
            <a:r>
              <a:rPr lang="ru-RU" sz="3200" dirty="0">
                <a:solidFill>
                  <a:srgbClr val="002060"/>
                </a:solidFill>
              </a:rPr>
              <a:t>Облака из неведомой страны</a:t>
            </a:r>
          </a:p>
          <a:p>
            <a:pPr algn="just"/>
            <a:r>
              <a:rPr lang="ru-RU" sz="3200" dirty="0">
                <a:solidFill>
                  <a:srgbClr val="002060"/>
                </a:solidFill>
              </a:rPr>
              <a:t>К нам спешат и опять бегут куда-то.</a:t>
            </a:r>
          </a:p>
        </p:txBody>
      </p:sp>
      <p:pic>
        <p:nvPicPr>
          <p:cNvPr id="2" name="Picture 5" descr="602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140967"/>
            <a:ext cx="3638550" cy="23964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4423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3140968"/>
            <a:ext cx="3638550" cy="2400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68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607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1" y="3140968"/>
            <a:ext cx="3540071" cy="23909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4422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3135417"/>
            <a:ext cx="3632774" cy="23964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07604" y="514415"/>
            <a:ext cx="7128792" cy="20621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rgbClr val="002060"/>
                </a:solidFill>
              </a:rPr>
              <a:t>Облака, белогривые лошадки,</a:t>
            </a:r>
          </a:p>
          <a:p>
            <a:pPr algn="just"/>
            <a:r>
              <a:rPr lang="ru-RU" sz="3200" dirty="0">
                <a:solidFill>
                  <a:srgbClr val="002060"/>
                </a:solidFill>
              </a:rPr>
              <a:t>Облака, что вы мчитесь без оглядки?</a:t>
            </a:r>
          </a:p>
          <a:p>
            <a:pPr algn="just"/>
            <a:r>
              <a:rPr lang="ru-RU" sz="3200" dirty="0" smtClean="0">
                <a:solidFill>
                  <a:srgbClr val="002060"/>
                </a:solidFill>
              </a:rPr>
              <a:t>Не </a:t>
            </a:r>
            <a:r>
              <a:rPr lang="ru-RU" sz="3200" dirty="0">
                <a:solidFill>
                  <a:srgbClr val="002060"/>
                </a:solidFill>
              </a:rPr>
              <a:t>смотрите вы, пожалуйста, свысока,</a:t>
            </a:r>
          </a:p>
          <a:p>
            <a:pPr algn="just"/>
            <a:r>
              <a:rPr lang="ru-RU" sz="3200" dirty="0">
                <a:solidFill>
                  <a:srgbClr val="002060"/>
                </a:solidFill>
              </a:rPr>
              <a:t>А по небу прокатите нас, облака.</a:t>
            </a:r>
          </a:p>
        </p:txBody>
      </p:sp>
    </p:spTree>
    <p:extLst>
      <p:ext uri="{BB962C8B-B14F-4D97-AF65-F5344CB8AC3E}">
        <p14:creationId xmlns:p14="http://schemas.microsoft.com/office/powerpoint/2010/main" val="93505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4433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135416"/>
            <a:ext cx="3632773" cy="23964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4423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5849" y="3135416"/>
            <a:ext cx="3632774" cy="23964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07604" y="514415"/>
            <a:ext cx="7128792" cy="20621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rgbClr val="002060"/>
                </a:solidFill>
              </a:rPr>
              <a:t>Я на облаке лихо прокачусь,</a:t>
            </a:r>
          </a:p>
          <a:p>
            <a:pPr algn="just"/>
            <a:r>
              <a:rPr lang="ru-RU" sz="3200" dirty="0">
                <a:solidFill>
                  <a:srgbClr val="002060"/>
                </a:solidFill>
              </a:rPr>
              <a:t>Не боюсь я ни грома и ни града.</a:t>
            </a:r>
          </a:p>
          <a:p>
            <a:pPr algn="just"/>
            <a:r>
              <a:rPr lang="ru-RU" sz="3200" dirty="0">
                <a:solidFill>
                  <a:srgbClr val="002060"/>
                </a:solidFill>
              </a:rPr>
              <a:t>Над землёй удивлённой пронесусь,</a:t>
            </a:r>
          </a:p>
          <a:p>
            <a:pPr algn="just"/>
            <a:r>
              <a:rPr lang="ru-RU" sz="3200" dirty="0">
                <a:solidFill>
                  <a:srgbClr val="002060"/>
                </a:solidFill>
              </a:rPr>
              <a:t>Для  меня в синем небе нет преграды.</a:t>
            </a:r>
          </a:p>
        </p:txBody>
      </p:sp>
    </p:spTree>
    <p:extLst>
      <p:ext uri="{BB962C8B-B14F-4D97-AF65-F5344CB8AC3E}">
        <p14:creationId xmlns:p14="http://schemas.microsoft.com/office/powerpoint/2010/main" val="223443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617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0712" y="3140968"/>
            <a:ext cx="3576110" cy="2400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4423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0" y="3140968"/>
            <a:ext cx="3638550" cy="2400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07604" y="514415"/>
            <a:ext cx="7128792" cy="20621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rgbClr val="002060"/>
                </a:solidFill>
              </a:rPr>
              <a:t>Облака, белогривые лошадки,</a:t>
            </a:r>
          </a:p>
          <a:p>
            <a:pPr algn="just"/>
            <a:r>
              <a:rPr lang="ru-RU" sz="3200" dirty="0">
                <a:solidFill>
                  <a:srgbClr val="002060"/>
                </a:solidFill>
              </a:rPr>
              <a:t>Облака, что вы мчитесь без оглядки?</a:t>
            </a:r>
          </a:p>
          <a:p>
            <a:pPr algn="just"/>
            <a:r>
              <a:rPr lang="ru-RU" sz="3200" dirty="0" smtClean="0">
                <a:solidFill>
                  <a:srgbClr val="002060"/>
                </a:solidFill>
              </a:rPr>
              <a:t>Не </a:t>
            </a:r>
            <a:r>
              <a:rPr lang="ru-RU" sz="3200" dirty="0">
                <a:solidFill>
                  <a:srgbClr val="002060"/>
                </a:solidFill>
              </a:rPr>
              <a:t>смотрите вы, пожалуйста, свысока,</a:t>
            </a:r>
          </a:p>
          <a:p>
            <a:pPr algn="just"/>
            <a:r>
              <a:rPr lang="ru-RU" sz="3200" dirty="0">
                <a:solidFill>
                  <a:srgbClr val="002060"/>
                </a:solidFill>
              </a:rPr>
              <a:t>А по небу прокатите нас, облака.</a:t>
            </a:r>
          </a:p>
        </p:txBody>
      </p:sp>
    </p:spTree>
    <p:extLst>
      <p:ext uri="{BB962C8B-B14F-4D97-AF65-F5344CB8AC3E}">
        <p14:creationId xmlns:p14="http://schemas.microsoft.com/office/powerpoint/2010/main" val="415370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4423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135416"/>
            <a:ext cx="3638550" cy="2400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616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5849" y="3135416"/>
            <a:ext cx="3598466" cy="23964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07604" y="514415"/>
            <a:ext cx="7128792" cy="20621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rgbClr val="002060"/>
                </a:solidFill>
              </a:rPr>
              <a:t>Мы помчимся в заоблачную даль</a:t>
            </a:r>
          </a:p>
          <a:p>
            <a:pPr algn="just"/>
            <a:r>
              <a:rPr lang="ru-RU" sz="3200" dirty="0">
                <a:solidFill>
                  <a:srgbClr val="002060"/>
                </a:solidFill>
              </a:rPr>
              <a:t>Мимо гаснущих звёзд на небосклоне.</a:t>
            </a:r>
          </a:p>
          <a:p>
            <a:pPr algn="just"/>
            <a:r>
              <a:rPr lang="ru-RU" sz="3200" dirty="0">
                <a:solidFill>
                  <a:srgbClr val="002060"/>
                </a:solidFill>
              </a:rPr>
              <a:t>К нам неслышно опустится звезда</a:t>
            </a:r>
          </a:p>
          <a:p>
            <a:pPr algn="just"/>
            <a:r>
              <a:rPr lang="ru-RU" sz="3200" dirty="0">
                <a:solidFill>
                  <a:srgbClr val="002060"/>
                </a:solidFill>
              </a:rPr>
              <a:t>И ромашкой останется в ладони.</a:t>
            </a:r>
          </a:p>
        </p:txBody>
      </p:sp>
    </p:spTree>
    <p:extLst>
      <p:ext uri="{BB962C8B-B14F-4D97-AF65-F5344CB8AC3E}">
        <p14:creationId xmlns:p14="http://schemas.microsoft.com/office/powerpoint/2010/main" val="270307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615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5837" y="3140968"/>
            <a:ext cx="3587425" cy="2400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628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0" y="3140968"/>
            <a:ext cx="3581698" cy="2400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07604" y="514415"/>
            <a:ext cx="7128792" cy="20621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rgbClr val="002060"/>
                </a:solidFill>
              </a:rPr>
              <a:t>Облака, белогривые лошадки,</a:t>
            </a:r>
          </a:p>
          <a:p>
            <a:pPr algn="just"/>
            <a:r>
              <a:rPr lang="ru-RU" sz="3200" dirty="0">
                <a:solidFill>
                  <a:srgbClr val="002060"/>
                </a:solidFill>
              </a:rPr>
              <a:t>Облака, что вы мчитесь без оглядки?</a:t>
            </a:r>
          </a:p>
          <a:p>
            <a:pPr algn="just"/>
            <a:r>
              <a:rPr lang="ru-RU" sz="3200" dirty="0" smtClean="0">
                <a:solidFill>
                  <a:srgbClr val="002060"/>
                </a:solidFill>
              </a:rPr>
              <a:t>Не </a:t>
            </a:r>
            <a:r>
              <a:rPr lang="ru-RU" sz="3200" dirty="0">
                <a:solidFill>
                  <a:srgbClr val="002060"/>
                </a:solidFill>
              </a:rPr>
              <a:t>смотрите вы, пожалуйста, свысока,</a:t>
            </a:r>
          </a:p>
          <a:p>
            <a:pPr algn="just"/>
            <a:r>
              <a:rPr lang="ru-RU" sz="3200" dirty="0">
                <a:solidFill>
                  <a:srgbClr val="002060"/>
                </a:solidFill>
              </a:rPr>
              <a:t>А по небу прокатите нас, облака.</a:t>
            </a:r>
          </a:p>
        </p:txBody>
      </p:sp>
    </p:spTree>
    <p:extLst>
      <p:ext uri="{BB962C8B-B14F-4D97-AF65-F5344CB8AC3E}">
        <p14:creationId xmlns:p14="http://schemas.microsoft.com/office/powerpoint/2010/main" val="297672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7604" y="514415"/>
            <a:ext cx="7128792" cy="10772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solidFill>
                  <a:srgbClr val="002060"/>
                </a:solidFill>
              </a:rPr>
              <a:t>Не </a:t>
            </a:r>
            <a:r>
              <a:rPr lang="ru-RU" sz="3200" dirty="0">
                <a:solidFill>
                  <a:srgbClr val="002060"/>
                </a:solidFill>
              </a:rPr>
              <a:t>смотрите вы, пожалуйста, свысока,</a:t>
            </a:r>
          </a:p>
          <a:p>
            <a:pPr algn="just"/>
            <a:r>
              <a:rPr lang="ru-RU" sz="3200" dirty="0">
                <a:solidFill>
                  <a:srgbClr val="002060"/>
                </a:solidFill>
              </a:rPr>
              <a:t>А по небу прокатите нас, облака</a:t>
            </a:r>
            <a:r>
              <a:rPr lang="ru-RU" sz="3200" dirty="0" smtClean="0">
                <a:solidFill>
                  <a:srgbClr val="002060"/>
                </a:solidFill>
              </a:rPr>
              <a:t>.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0" name="Picture 3" descr="4426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6548" y="2060848"/>
            <a:ext cx="5030904" cy="33188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04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91768" y="2497967"/>
            <a:ext cx="373672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Музыка</a:t>
            </a:r>
            <a:endParaRPr lang="ru-RU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234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мы видим и слышим?</a:t>
            </a:r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1439652" y="1762017"/>
            <a:ext cx="6264696" cy="4424556"/>
            <a:chOff x="1560004" y="1762017"/>
            <a:chExt cx="6264696" cy="44245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8" name="Группа 7"/>
            <p:cNvGrpSpPr/>
            <p:nvPr/>
          </p:nvGrpSpPr>
          <p:grpSpPr>
            <a:xfrm>
              <a:off x="1560004" y="1762017"/>
              <a:ext cx="6264696" cy="4424556"/>
              <a:chOff x="899592" y="1340768"/>
              <a:chExt cx="7344816" cy="5288652"/>
            </a:xfrm>
          </p:grpSpPr>
          <p:sp>
            <p:nvSpPr>
              <p:cNvPr id="7" name="Рамка 6"/>
              <p:cNvSpPr/>
              <p:nvPr/>
            </p:nvSpPr>
            <p:spPr>
              <a:xfrm>
                <a:off x="899592" y="1340768"/>
                <a:ext cx="7344816" cy="5288652"/>
              </a:xfrm>
              <a:prstGeom prst="fram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pic>
            <p:nvPicPr>
              <p:cNvPr id="3" name="Picture 4" descr="Кандинский_Композиция номер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1988840"/>
                <a:ext cx="6096000" cy="403098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2092586" y="5675604"/>
              <a:ext cx="5199529" cy="400110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rgbClr val="002060"/>
                  </a:solidFill>
                </a:rPr>
                <a:t>В. Кандинский. «Композиция № 7»</a:t>
              </a:r>
              <a:endParaRPr lang="ru-RU" sz="20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6" name="Alla Figaro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5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Каким бывает звук?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44531" y="1916832"/>
            <a:ext cx="5272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Громким и тихим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454" y="3427525"/>
            <a:ext cx="5264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Долгим и коротким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2748" y="4867685"/>
            <a:ext cx="5250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Высоким и   низким</a:t>
            </a:r>
          </a:p>
        </p:txBody>
      </p:sp>
      <p:pic>
        <p:nvPicPr>
          <p:cNvPr id="2050" name="Picture 2" descr="C:\Users\Палецких Елена\Desktop\Динамика\иллюстрации\free-vector-megaphone-113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332" y="1725282"/>
            <a:ext cx="1199279" cy="12972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алецких Елена\Desktop\Динамика\иллюстрации\00000477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332" y="3284984"/>
            <a:ext cx="1199279" cy="11992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Карикатуры\Люди\MOTHRDA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333" y="4725144"/>
            <a:ext cx="1199278" cy="11992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626442" y="2501607"/>
            <a:ext cx="3521894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6442" y="4038986"/>
            <a:ext cx="3521894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26442" y="5479955"/>
            <a:ext cx="3521894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51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Autofit/>
          </a:bodyPr>
          <a:lstStyle/>
          <a:p>
            <a:r>
              <a:rPr lang="ru-RU" sz="3600" dirty="0" smtClean="0"/>
              <a:t>Какие </a:t>
            </a:r>
            <a:r>
              <a:rPr lang="ru-RU" sz="3600" dirty="0" smtClean="0">
                <a:solidFill>
                  <a:srgbClr val="FF0000"/>
                </a:solidFill>
              </a:rPr>
              <a:t>свойства звука </a:t>
            </a:r>
            <a:r>
              <a:rPr lang="ru-RU" sz="3600" dirty="0" smtClean="0"/>
              <a:t>вы знаете?</a:t>
            </a:r>
            <a:endParaRPr lang="ru-RU" sz="3600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49104845"/>
              </p:ext>
            </p:extLst>
          </p:nvPr>
        </p:nvGraphicFramePr>
        <p:xfrm>
          <a:off x="467544" y="1700808"/>
          <a:ext cx="820891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8763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Какими бывают звуки </a:t>
            </a:r>
            <a:r>
              <a:rPr lang="ru-RU" dirty="0">
                <a:solidFill>
                  <a:srgbClr val="FF0000"/>
                </a:solidFill>
              </a:rPr>
              <a:t>по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высоте</a:t>
            </a:r>
            <a:r>
              <a:rPr lang="ru-RU" dirty="0"/>
              <a:t>?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153142" y="2605329"/>
            <a:ext cx="2859017" cy="75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sz="3200" dirty="0">
                <a:solidFill>
                  <a:srgbClr val="002060"/>
                </a:solidFill>
                <a:latin typeface="+mn-lt"/>
              </a:rPr>
              <a:t>Высокими</a:t>
            </a:r>
            <a:r>
              <a:rPr lang="ru-RU" altLang="ru-RU" sz="42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ru-RU" altLang="ru-RU" sz="4200" dirty="0">
              <a:latin typeface="Arial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155319" y="4559634"/>
            <a:ext cx="2859016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sz="3200" dirty="0">
                <a:solidFill>
                  <a:srgbClr val="002060"/>
                </a:solidFill>
                <a:latin typeface="+mn-lt"/>
              </a:rPr>
              <a:t>и низкими.</a:t>
            </a:r>
          </a:p>
        </p:txBody>
      </p:sp>
      <p:pic>
        <p:nvPicPr>
          <p:cNvPr id="3074" name="Picture 2" descr="C:\Users\Палецких Елена\Desktop\0000015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2200" y="1839671"/>
            <a:ext cx="2286000" cy="228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алецких Елена\Desktop\00000138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774" y="4125671"/>
            <a:ext cx="2286000" cy="228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3635896" y="3360014"/>
            <a:ext cx="204478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635896" y="5160430"/>
            <a:ext cx="204478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01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Какими бывают звуки </a:t>
            </a:r>
            <a:r>
              <a:rPr lang="ru-RU" dirty="0">
                <a:solidFill>
                  <a:srgbClr val="FF0000"/>
                </a:solidFill>
              </a:rPr>
              <a:t>по длительности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153142" y="2605329"/>
            <a:ext cx="2859017" cy="75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Долгими</a:t>
            </a:r>
            <a:r>
              <a:rPr lang="ru-RU" altLang="ru-RU" sz="42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ru-RU" altLang="ru-RU" sz="42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172579" y="4559634"/>
            <a:ext cx="2859016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sz="3200" dirty="0">
                <a:solidFill>
                  <a:srgbClr val="002060"/>
                </a:solidFill>
                <a:latin typeface="+mn-lt"/>
              </a:rPr>
              <a:t>и </a:t>
            </a:r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короткими</a:t>
            </a:r>
            <a:r>
              <a:rPr lang="ru-RU" altLang="ru-RU" sz="3200" dirty="0">
                <a:solidFill>
                  <a:srgbClr val="002060"/>
                </a:solidFill>
                <a:latin typeface="+mn-lt"/>
              </a:rPr>
              <a:t>.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6444208" y="2063025"/>
            <a:ext cx="1434306" cy="1273970"/>
            <a:chOff x="6228184" y="2063025"/>
            <a:chExt cx="1434306" cy="1273970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6228184" y="3005267"/>
              <a:ext cx="514350" cy="302420"/>
            </a:xfrm>
            <a:custGeom>
              <a:avLst/>
              <a:gdLst>
                <a:gd name="T0" fmla="*/ 9525 w 180"/>
                <a:gd name="T1" fmla="*/ 131408 h 112"/>
                <a:gd name="T2" fmla="*/ 24765 w 180"/>
                <a:gd name="T3" fmla="*/ 149410 h 112"/>
                <a:gd name="T4" fmla="*/ 45720 w 180"/>
                <a:gd name="T5" fmla="*/ 165611 h 112"/>
                <a:gd name="T6" fmla="*/ 70485 w 180"/>
                <a:gd name="T7" fmla="*/ 178211 h 112"/>
                <a:gd name="T8" fmla="*/ 99060 w 180"/>
                <a:gd name="T9" fmla="*/ 189012 h 112"/>
                <a:gd name="T10" fmla="*/ 131445 w 180"/>
                <a:gd name="T11" fmla="*/ 196213 h 112"/>
                <a:gd name="T12" fmla="*/ 180975 w 180"/>
                <a:gd name="T13" fmla="*/ 199813 h 112"/>
                <a:gd name="T14" fmla="*/ 213360 w 180"/>
                <a:gd name="T15" fmla="*/ 196213 h 112"/>
                <a:gd name="T16" fmla="*/ 243840 w 180"/>
                <a:gd name="T17" fmla="*/ 190812 h 112"/>
                <a:gd name="T18" fmla="*/ 304800 w 180"/>
                <a:gd name="T19" fmla="*/ 165611 h 112"/>
                <a:gd name="T20" fmla="*/ 321945 w 180"/>
                <a:gd name="T21" fmla="*/ 147610 h 112"/>
                <a:gd name="T22" fmla="*/ 335280 w 180"/>
                <a:gd name="T23" fmla="*/ 126008 h 112"/>
                <a:gd name="T24" fmla="*/ 340995 w 180"/>
                <a:gd name="T25" fmla="*/ 108007 h 112"/>
                <a:gd name="T26" fmla="*/ 339090 w 180"/>
                <a:gd name="T27" fmla="*/ 86406 h 112"/>
                <a:gd name="T28" fmla="*/ 329565 w 180"/>
                <a:gd name="T29" fmla="*/ 68404 h 112"/>
                <a:gd name="T30" fmla="*/ 316230 w 180"/>
                <a:gd name="T31" fmla="*/ 50403 h 112"/>
                <a:gd name="T32" fmla="*/ 295275 w 180"/>
                <a:gd name="T33" fmla="*/ 36002 h 112"/>
                <a:gd name="T34" fmla="*/ 255270 w 180"/>
                <a:gd name="T35" fmla="*/ 16201 h 112"/>
                <a:gd name="T36" fmla="*/ 194310 w 180"/>
                <a:gd name="T37" fmla="*/ 1800 h 112"/>
                <a:gd name="T38" fmla="*/ 144780 w 180"/>
                <a:gd name="T39" fmla="*/ 0 h 112"/>
                <a:gd name="T40" fmla="*/ 110490 w 180"/>
                <a:gd name="T41" fmla="*/ 5400 h 112"/>
                <a:gd name="T42" fmla="*/ 60960 w 180"/>
                <a:gd name="T43" fmla="*/ 21601 h 112"/>
                <a:gd name="T44" fmla="*/ 30480 w 180"/>
                <a:gd name="T45" fmla="*/ 39603 h 112"/>
                <a:gd name="T46" fmla="*/ 15240 w 180"/>
                <a:gd name="T47" fmla="*/ 55804 h 112"/>
                <a:gd name="T48" fmla="*/ 3810 w 180"/>
                <a:gd name="T49" fmla="*/ 73805 h 112"/>
                <a:gd name="T50" fmla="*/ 0 w 180"/>
                <a:gd name="T51" fmla="*/ 93606 h 112"/>
                <a:gd name="T52" fmla="*/ 1905 w 180"/>
                <a:gd name="T53" fmla="*/ 113407 h 112"/>
                <a:gd name="T54" fmla="*/ 7620 w 180"/>
                <a:gd name="T55" fmla="*/ 127808 h 112"/>
                <a:gd name="T56" fmla="*/ 32385 w 180"/>
                <a:gd name="T57" fmla="*/ 115207 h 112"/>
                <a:gd name="T58" fmla="*/ 34290 w 180"/>
                <a:gd name="T59" fmla="*/ 99006 h 112"/>
                <a:gd name="T60" fmla="*/ 51435 w 180"/>
                <a:gd name="T61" fmla="*/ 84605 h 112"/>
                <a:gd name="T62" fmla="*/ 87630 w 180"/>
                <a:gd name="T63" fmla="*/ 68404 h 112"/>
                <a:gd name="T64" fmla="*/ 146685 w 180"/>
                <a:gd name="T65" fmla="*/ 57604 h 112"/>
                <a:gd name="T66" fmla="*/ 207645 w 180"/>
                <a:gd name="T67" fmla="*/ 55804 h 112"/>
                <a:gd name="T68" fmla="*/ 247650 w 180"/>
                <a:gd name="T69" fmla="*/ 57604 h 112"/>
                <a:gd name="T70" fmla="*/ 278130 w 180"/>
                <a:gd name="T71" fmla="*/ 64804 h 112"/>
                <a:gd name="T72" fmla="*/ 291465 w 180"/>
                <a:gd name="T73" fmla="*/ 72005 h 112"/>
                <a:gd name="T74" fmla="*/ 300990 w 180"/>
                <a:gd name="T75" fmla="*/ 90006 h 112"/>
                <a:gd name="T76" fmla="*/ 295275 w 180"/>
                <a:gd name="T77" fmla="*/ 102607 h 112"/>
                <a:gd name="T78" fmla="*/ 278130 w 180"/>
                <a:gd name="T79" fmla="*/ 117008 h 112"/>
                <a:gd name="T80" fmla="*/ 241935 w 180"/>
                <a:gd name="T81" fmla="*/ 131408 h 112"/>
                <a:gd name="T82" fmla="*/ 201930 w 180"/>
                <a:gd name="T83" fmla="*/ 142209 h 112"/>
                <a:gd name="T84" fmla="*/ 173355 w 180"/>
                <a:gd name="T85" fmla="*/ 145809 h 112"/>
                <a:gd name="T86" fmla="*/ 135255 w 180"/>
                <a:gd name="T87" fmla="*/ 147610 h 112"/>
                <a:gd name="T88" fmla="*/ 80010 w 180"/>
                <a:gd name="T89" fmla="*/ 144009 h 112"/>
                <a:gd name="T90" fmla="*/ 53340 w 180"/>
                <a:gd name="T91" fmla="*/ 135009 h 112"/>
                <a:gd name="T92" fmla="*/ 36195 w 180"/>
                <a:gd name="T93" fmla="*/ 124208 h 112"/>
                <a:gd name="T94" fmla="*/ 7620 w 180"/>
                <a:gd name="T95" fmla="*/ 127808 h 11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0" h="112">
                  <a:moveTo>
                    <a:pt x="4" y="71"/>
                  </a:moveTo>
                  <a:lnTo>
                    <a:pt x="5" y="73"/>
                  </a:lnTo>
                  <a:lnTo>
                    <a:pt x="9" y="78"/>
                  </a:lnTo>
                  <a:lnTo>
                    <a:pt x="13" y="83"/>
                  </a:lnTo>
                  <a:lnTo>
                    <a:pt x="18" y="87"/>
                  </a:lnTo>
                  <a:lnTo>
                    <a:pt x="24" y="92"/>
                  </a:lnTo>
                  <a:lnTo>
                    <a:pt x="30" y="96"/>
                  </a:lnTo>
                  <a:lnTo>
                    <a:pt x="37" y="99"/>
                  </a:lnTo>
                  <a:lnTo>
                    <a:pt x="44" y="102"/>
                  </a:lnTo>
                  <a:lnTo>
                    <a:pt x="52" y="105"/>
                  </a:lnTo>
                  <a:lnTo>
                    <a:pt x="60" y="107"/>
                  </a:lnTo>
                  <a:lnTo>
                    <a:pt x="69" y="109"/>
                  </a:lnTo>
                  <a:lnTo>
                    <a:pt x="82" y="110"/>
                  </a:lnTo>
                  <a:lnTo>
                    <a:pt x="95" y="111"/>
                  </a:lnTo>
                  <a:lnTo>
                    <a:pt x="104" y="110"/>
                  </a:lnTo>
                  <a:lnTo>
                    <a:pt x="112" y="109"/>
                  </a:lnTo>
                  <a:lnTo>
                    <a:pt x="121" y="108"/>
                  </a:lnTo>
                  <a:lnTo>
                    <a:pt x="128" y="106"/>
                  </a:lnTo>
                  <a:lnTo>
                    <a:pt x="144" y="101"/>
                  </a:lnTo>
                  <a:lnTo>
                    <a:pt x="160" y="92"/>
                  </a:lnTo>
                  <a:lnTo>
                    <a:pt x="164" y="87"/>
                  </a:lnTo>
                  <a:lnTo>
                    <a:pt x="169" y="82"/>
                  </a:lnTo>
                  <a:lnTo>
                    <a:pt x="173" y="77"/>
                  </a:lnTo>
                  <a:lnTo>
                    <a:pt x="176" y="70"/>
                  </a:lnTo>
                  <a:lnTo>
                    <a:pt x="178" y="65"/>
                  </a:lnTo>
                  <a:lnTo>
                    <a:pt x="179" y="60"/>
                  </a:lnTo>
                  <a:lnTo>
                    <a:pt x="179" y="54"/>
                  </a:lnTo>
                  <a:lnTo>
                    <a:pt x="178" y="48"/>
                  </a:lnTo>
                  <a:lnTo>
                    <a:pt x="176" y="43"/>
                  </a:lnTo>
                  <a:lnTo>
                    <a:pt x="173" y="38"/>
                  </a:lnTo>
                  <a:lnTo>
                    <a:pt x="170" y="33"/>
                  </a:lnTo>
                  <a:lnTo>
                    <a:pt x="166" y="28"/>
                  </a:lnTo>
                  <a:lnTo>
                    <a:pt x="161" y="24"/>
                  </a:lnTo>
                  <a:lnTo>
                    <a:pt x="155" y="20"/>
                  </a:lnTo>
                  <a:lnTo>
                    <a:pt x="148" y="15"/>
                  </a:lnTo>
                  <a:lnTo>
                    <a:pt x="134" y="9"/>
                  </a:lnTo>
                  <a:lnTo>
                    <a:pt x="119" y="4"/>
                  </a:lnTo>
                  <a:lnTo>
                    <a:pt x="102" y="1"/>
                  </a:lnTo>
                  <a:lnTo>
                    <a:pt x="89" y="0"/>
                  </a:lnTo>
                  <a:lnTo>
                    <a:pt x="76" y="0"/>
                  </a:lnTo>
                  <a:lnTo>
                    <a:pt x="66" y="2"/>
                  </a:lnTo>
                  <a:lnTo>
                    <a:pt x="58" y="3"/>
                  </a:lnTo>
                  <a:lnTo>
                    <a:pt x="46" y="6"/>
                  </a:lnTo>
                  <a:lnTo>
                    <a:pt x="32" y="12"/>
                  </a:lnTo>
                  <a:lnTo>
                    <a:pt x="22" y="18"/>
                  </a:lnTo>
                  <a:lnTo>
                    <a:pt x="16" y="22"/>
                  </a:lnTo>
                  <a:lnTo>
                    <a:pt x="11" y="26"/>
                  </a:lnTo>
                  <a:lnTo>
                    <a:pt x="8" y="31"/>
                  </a:lnTo>
                  <a:lnTo>
                    <a:pt x="4" y="36"/>
                  </a:lnTo>
                  <a:lnTo>
                    <a:pt x="2" y="41"/>
                  </a:lnTo>
                  <a:lnTo>
                    <a:pt x="1" y="46"/>
                  </a:lnTo>
                  <a:lnTo>
                    <a:pt x="0" y="52"/>
                  </a:lnTo>
                  <a:lnTo>
                    <a:pt x="0" y="57"/>
                  </a:lnTo>
                  <a:lnTo>
                    <a:pt x="1" y="63"/>
                  </a:lnTo>
                  <a:lnTo>
                    <a:pt x="3" y="68"/>
                  </a:lnTo>
                  <a:lnTo>
                    <a:pt x="4" y="71"/>
                  </a:lnTo>
                  <a:lnTo>
                    <a:pt x="17" y="66"/>
                  </a:lnTo>
                  <a:lnTo>
                    <a:pt x="17" y="64"/>
                  </a:lnTo>
                  <a:lnTo>
                    <a:pt x="17" y="60"/>
                  </a:lnTo>
                  <a:lnTo>
                    <a:pt x="18" y="55"/>
                  </a:lnTo>
                  <a:lnTo>
                    <a:pt x="21" y="51"/>
                  </a:lnTo>
                  <a:lnTo>
                    <a:pt x="27" y="47"/>
                  </a:lnTo>
                  <a:lnTo>
                    <a:pt x="33" y="43"/>
                  </a:lnTo>
                  <a:lnTo>
                    <a:pt x="46" y="38"/>
                  </a:lnTo>
                  <a:lnTo>
                    <a:pt x="58" y="35"/>
                  </a:lnTo>
                  <a:lnTo>
                    <a:pt x="77" y="32"/>
                  </a:lnTo>
                  <a:lnTo>
                    <a:pt x="97" y="31"/>
                  </a:lnTo>
                  <a:lnTo>
                    <a:pt x="109" y="31"/>
                  </a:lnTo>
                  <a:lnTo>
                    <a:pt x="120" y="31"/>
                  </a:lnTo>
                  <a:lnTo>
                    <a:pt x="130" y="32"/>
                  </a:lnTo>
                  <a:lnTo>
                    <a:pt x="139" y="34"/>
                  </a:lnTo>
                  <a:lnTo>
                    <a:pt x="146" y="36"/>
                  </a:lnTo>
                  <a:lnTo>
                    <a:pt x="152" y="39"/>
                  </a:lnTo>
                  <a:lnTo>
                    <a:pt x="153" y="40"/>
                  </a:lnTo>
                  <a:lnTo>
                    <a:pt x="156" y="44"/>
                  </a:lnTo>
                  <a:lnTo>
                    <a:pt x="158" y="50"/>
                  </a:lnTo>
                  <a:lnTo>
                    <a:pt x="157" y="54"/>
                  </a:lnTo>
                  <a:lnTo>
                    <a:pt x="155" y="57"/>
                  </a:lnTo>
                  <a:lnTo>
                    <a:pt x="152" y="61"/>
                  </a:lnTo>
                  <a:lnTo>
                    <a:pt x="146" y="65"/>
                  </a:lnTo>
                  <a:lnTo>
                    <a:pt x="137" y="69"/>
                  </a:lnTo>
                  <a:lnTo>
                    <a:pt x="127" y="73"/>
                  </a:lnTo>
                  <a:lnTo>
                    <a:pt x="116" y="76"/>
                  </a:lnTo>
                  <a:lnTo>
                    <a:pt x="106" y="79"/>
                  </a:lnTo>
                  <a:lnTo>
                    <a:pt x="98" y="80"/>
                  </a:lnTo>
                  <a:lnTo>
                    <a:pt x="91" y="81"/>
                  </a:lnTo>
                  <a:lnTo>
                    <a:pt x="80" y="82"/>
                  </a:lnTo>
                  <a:lnTo>
                    <a:pt x="71" y="82"/>
                  </a:lnTo>
                  <a:lnTo>
                    <a:pt x="56" y="82"/>
                  </a:lnTo>
                  <a:lnTo>
                    <a:pt x="42" y="80"/>
                  </a:lnTo>
                  <a:lnTo>
                    <a:pt x="34" y="78"/>
                  </a:lnTo>
                  <a:lnTo>
                    <a:pt x="28" y="75"/>
                  </a:lnTo>
                  <a:lnTo>
                    <a:pt x="23" y="73"/>
                  </a:lnTo>
                  <a:lnTo>
                    <a:pt x="19" y="69"/>
                  </a:lnTo>
                  <a:lnTo>
                    <a:pt x="17" y="66"/>
                  </a:lnTo>
                  <a:lnTo>
                    <a:pt x="4" y="71"/>
                  </a:lnTo>
                  <a:close/>
                </a:path>
              </a:pathLst>
            </a:custGeom>
            <a:solidFill>
              <a:srgbClr val="1F1A17"/>
            </a:solidFill>
            <a:ln w="0" cap="flat">
              <a:solidFill>
                <a:srgbClr val="1F1A17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7160047" y="2063025"/>
              <a:ext cx="502443" cy="1273970"/>
            </a:xfrm>
            <a:custGeom>
              <a:avLst/>
              <a:gdLst>
                <a:gd name="T0" fmla="*/ 294995 w 176"/>
                <a:gd name="T1" fmla="*/ 657418 h 478"/>
                <a:gd name="T2" fmla="*/ 333059 w 176"/>
                <a:gd name="T3" fmla="*/ 0 h 478"/>
                <a:gd name="T4" fmla="*/ 333059 w 176"/>
                <a:gd name="T5" fmla="*/ 714276 h 478"/>
                <a:gd name="T6" fmla="*/ 331156 w 176"/>
                <a:gd name="T7" fmla="*/ 730267 h 478"/>
                <a:gd name="T8" fmla="*/ 323543 w 176"/>
                <a:gd name="T9" fmla="*/ 749812 h 478"/>
                <a:gd name="T10" fmla="*/ 312124 w 176"/>
                <a:gd name="T11" fmla="*/ 767580 h 478"/>
                <a:gd name="T12" fmla="*/ 293092 w 176"/>
                <a:gd name="T13" fmla="*/ 787125 h 478"/>
                <a:gd name="T14" fmla="*/ 270253 w 176"/>
                <a:gd name="T15" fmla="*/ 803116 h 478"/>
                <a:gd name="T16" fmla="*/ 251222 w 176"/>
                <a:gd name="T17" fmla="*/ 815554 h 478"/>
                <a:gd name="T18" fmla="*/ 232190 w 176"/>
                <a:gd name="T19" fmla="*/ 826215 h 478"/>
                <a:gd name="T20" fmla="*/ 213158 w 176"/>
                <a:gd name="T21" fmla="*/ 833322 h 478"/>
                <a:gd name="T22" fmla="*/ 178900 w 176"/>
                <a:gd name="T23" fmla="*/ 842206 h 478"/>
                <a:gd name="T24" fmla="*/ 148449 w 176"/>
                <a:gd name="T25" fmla="*/ 845759 h 478"/>
                <a:gd name="T26" fmla="*/ 116095 w 176"/>
                <a:gd name="T27" fmla="*/ 847536 h 478"/>
                <a:gd name="T28" fmla="*/ 87547 w 176"/>
                <a:gd name="T29" fmla="*/ 845759 h 478"/>
                <a:gd name="T30" fmla="*/ 58999 w 176"/>
                <a:gd name="T31" fmla="*/ 838652 h 478"/>
                <a:gd name="T32" fmla="*/ 36161 w 176"/>
                <a:gd name="T33" fmla="*/ 827991 h 478"/>
                <a:gd name="T34" fmla="*/ 19032 w 176"/>
                <a:gd name="T35" fmla="*/ 815554 h 478"/>
                <a:gd name="T36" fmla="*/ 7613 w 176"/>
                <a:gd name="T37" fmla="*/ 797786 h 478"/>
                <a:gd name="T38" fmla="*/ 3806 w 176"/>
                <a:gd name="T39" fmla="*/ 787125 h 478"/>
                <a:gd name="T40" fmla="*/ 0 w 176"/>
                <a:gd name="T41" fmla="*/ 769357 h 478"/>
                <a:gd name="T42" fmla="*/ 3806 w 176"/>
                <a:gd name="T43" fmla="*/ 749812 h 478"/>
                <a:gd name="T44" fmla="*/ 15226 w 176"/>
                <a:gd name="T45" fmla="*/ 728490 h 478"/>
                <a:gd name="T46" fmla="*/ 30451 w 176"/>
                <a:gd name="T47" fmla="*/ 708945 h 478"/>
                <a:gd name="T48" fmla="*/ 51386 w 176"/>
                <a:gd name="T49" fmla="*/ 687624 h 478"/>
                <a:gd name="T50" fmla="*/ 78031 w 176"/>
                <a:gd name="T51" fmla="*/ 673409 h 478"/>
                <a:gd name="T52" fmla="*/ 106579 w 176"/>
                <a:gd name="T53" fmla="*/ 659195 h 478"/>
                <a:gd name="T54" fmla="*/ 142739 w 176"/>
                <a:gd name="T55" fmla="*/ 646757 h 478"/>
                <a:gd name="T56" fmla="*/ 167481 w 176"/>
                <a:gd name="T57" fmla="*/ 641427 h 478"/>
                <a:gd name="T58" fmla="*/ 201738 w 176"/>
                <a:gd name="T59" fmla="*/ 636096 h 478"/>
                <a:gd name="T60" fmla="*/ 234093 w 176"/>
                <a:gd name="T61" fmla="*/ 634320 h 478"/>
                <a:gd name="T62" fmla="*/ 287382 w 176"/>
                <a:gd name="T63" fmla="*/ 652088 h 478"/>
                <a:gd name="T64" fmla="*/ 255028 w 176"/>
                <a:gd name="T65" fmla="*/ 669856 h 478"/>
                <a:gd name="T66" fmla="*/ 237899 w 176"/>
                <a:gd name="T67" fmla="*/ 669856 h 478"/>
                <a:gd name="T68" fmla="*/ 205545 w 176"/>
                <a:gd name="T69" fmla="*/ 675186 h 478"/>
                <a:gd name="T70" fmla="*/ 182707 w 176"/>
                <a:gd name="T71" fmla="*/ 682293 h 478"/>
                <a:gd name="T72" fmla="*/ 148449 w 176"/>
                <a:gd name="T73" fmla="*/ 696508 h 478"/>
                <a:gd name="T74" fmla="*/ 123708 w 176"/>
                <a:gd name="T75" fmla="*/ 707169 h 478"/>
                <a:gd name="T76" fmla="*/ 102772 w 176"/>
                <a:gd name="T77" fmla="*/ 717829 h 478"/>
                <a:gd name="T78" fmla="*/ 81837 w 176"/>
                <a:gd name="T79" fmla="*/ 730267 h 478"/>
                <a:gd name="T80" fmla="*/ 62805 w 176"/>
                <a:gd name="T81" fmla="*/ 746258 h 478"/>
                <a:gd name="T82" fmla="*/ 36161 w 176"/>
                <a:gd name="T83" fmla="*/ 774687 h 478"/>
                <a:gd name="T84" fmla="*/ 34257 w 176"/>
                <a:gd name="T85" fmla="*/ 792455 h 478"/>
                <a:gd name="T86" fmla="*/ 47580 w 176"/>
                <a:gd name="T87" fmla="*/ 810223 h 478"/>
                <a:gd name="T88" fmla="*/ 68515 w 176"/>
                <a:gd name="T89" fmla="*/ 815554 h 478"/>
                <a:gd name="T90" fmla="*/ 87547 w 176"/>
                <a:gd name="T91" fmla="*/ 815554 h 478"/>
                <a:gd name="T92" fmla="*/ 112288 w 176"/>
                <a:gd name="T93" fmla="*/ 812000 h 478"/>
                <a:gd name="T94" fmla="*/ 148449 w 176"/>
                <a:gd name="T95" fmla="*/ 803116 h 478"/>
                <a:gd name="T96" fmla="*/ 182707 w 176"/>
                <a:gd name="T97" fmla="*/ 790678 h 478"/>
                <a:gd name="T98" fmla="*/ 205545 w 176"/>
                <a:gd name="T99" fmla="*/ 780018 h 478"/>
                <a:gd name="T100" fmla="*/ 232190 w 176"/>
                <a:gd name="T101" fmla="*/ 764026 h 478"/>
                <a:gd name="T102" fmla="*/ 255028 w 176"/>
                <a:gd name="T103" fmla="*/ 746258 h 478"/>
                <a:gd name="T104" fmla="*/ 268350 w 176"/>
                <a:gd name="T105" fmla="*/ 733821 h 478"/>
                <a:gd name="T106" fmla="*/ 279769 w 176"/>
                <a:gd name="T107" fmla="*/ 719606 h 478"/>
                <a:gd name="T108" fmla="*/ 293092 w 176"/>
                <a:gd name="T109" fmla="*/ 700061 h 478"/>
                <a:gd name="T110" fmla="*/ 285479 w 176"/>
                <a:gd name="T111" fmla="*/ 680516 h 478"/>
                <a:gd name="T112" fmla="*/ 287382 w 176"/>
                <a:gd name="T113" fmla="*/ 652088 h 47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76" h="478">
                  <a:moveTo>
                    <a:pt x="151" y="367"/>
                  </a:moveTo>
                  <a:lnTo>
                    <a:pt x="155" y="370"/>
                  </a:lnTo>
                  <a:lnTo>
                    <a:pt x="154" y="0"/>
                  </a:lnTo>
                  <a:lnTo>
                    <a:pt x="175" y="0"/>
                  </a:lnTo>
                  <a:lnTo>
                    <a:pt x="174" y="336"/>
                  </a:lnTo>
                  <a:lnTo>
                    <a:pt x="175" y="402"/>
                  </a:lnTo>
                  <a:lnTo>
                    <a:pt x="175" y="407"/>
                  </a:lnTo>
                  <a:lnTo>
                    <a:pt x="174" y="411"/>
                  </a:lnTo>
                  <a:lnTo>
                    <a:pt x="172" y="417"/>
                  </a:lnTo>
                  <a:lnTo>
                    <a:pt x="170" y="422"/>
                  </a:lnTo>
                  <a:lnTo>
                    <a:pt x="167" y="427"/>
                  </a:lnTo>
                  <a:lnTo>
                    <a:pt x="164" y="432"/>
                  </a:lnTo>
                  <a:lnTo>
                    <a:pt x="160" y="437"/>
                  </a:lnTo>
                  <a:lnTo>
                    <a:pt x="154" y="443"/>
                  </a:lnTo>
                  <a:lnTo>
                    <a:pt x="148" y="448"/>
                  </a:lnTo>
                  <a:lnTo>
                    <a:pt x="142" y="452"/>
                  </a:lnTo>
                  <a:lnTo>
                    <a:pt x="137" y="456"/>
                  </a:lnTo>
                  <a:lnTo>
                    <a:pt x="132" y="459"/>
                  </a:lnTo>
                  <a:lnTo>
                    <a:pt x="127" y="462"/>
                  </a:lnTo>
                  <a:lnTo>
                    <a:pt x="122" y="465"/>
                  </a:lnTo>
                  <a:lnTo>
                    <a:pt x="116" y="467"/>
                  </a:lnTo>
                  <a:lnTo>
                    <a:pt x="112" y="469"/>
                  </a:lnTo>
                  <a:lnTo>
                    <a:pt x="103" y="471"/>
                  </a:lnTo>
                  <a:lnTo>
                    <a:pt x="94" y="474"/>
                  </a:lnTo>
                  <a:lnTo>
                    <a:pt x="86" y="475"/>
                  </a:lnTo>
                  <a:lnTo>
                    <a:pt x="78" y="476"/>
                  </a:lnTo>
                  <a:lnTo>
                    <a:pt x="69" y="477"/>
                  </a:lnTo>
                  <a:lnTo>
                    <a:pt x="61" y="477"/>
                  </a:lnTo>
                  <a:lnTo>
                    <a:pt x="53" y="476"/>
                  </a:lnTo>
                  <a:lnTo>
                    <a:pt x="46" y="476"/>
                  </a:lnTo>
                  <a:lnTo>
                    <a:pt x="38" y="474"/>
                  </a:lnTo>
                  <a:lnTo>
                    <a:pt x="31" y="472"/>
                  </a:lnTo>
                  <a:lnTo>
                    <a:pt x="25" y="469"/>
                  </a:lnTo>
                  <a:lnTo>
                    <a:pt x="19" y="466"/>
                  </a:lnTo>
                  <a:lnTo>
                    <a:pt x="14" y="463"/>
                  </a:lnTo>
                  <a:lnTo>
                    <a:pt x="10" y="459"/>
                  </a:lnTo>
                  <a:lnTo>
                    <a:pt x="7" y="454"/>
                  </a:lnTo>
                  <a:lnTo>
                    <a:pt x="4" y="449"/>
                  </a:lnTo>
                  <a:lnTo>
                    <a:pt x="3" y="446"/>
                  </a:lnTo>
                  <a:lnTo>
                    <a:pt x="2" y="443"/>
                  </a:lnTo>
                  <a:lnTo>
                    <a:pt x="1" y="439"/>
                  </a:lnTo>
                  <a:lnTo>
                    <a:pt x="0" y="433"/>
                  </a:lnTo>
                  <a:lnTo>
                    <a:pt x="1" y="427"/>
                  </a:lnTo>
                  <a:lnTo>
                    <a:pt x="2" y="422"/>
                  </a:lnTo>
                  <a:lnTo>
                    <a:pt x="4" y="416"/>
                  </a:lnTo>
                  <a:lnTo>
                    <a:pt x="8" y="410"/>
                  </a:lnTo>
                  <a:lnTo>
                    <a:pt x="11" y="404"/>
                  </a:lnTo>
                  <a:lnTo>
                    <a:pt x="16" y="399"/>
                  </a:lnTo>
                  <a:lnTo>
                    <a:pt x="21" y="393"/>
                  </a:lnTo>
                  <a:lnTo>
                    <a:pt x="27" y="387"/>
                  </a:lnTo>
                  <a:lnTo>
                    <a:pt x="34" y="383"/>
                  </a:lnTo>
                  <a:lnTo>
                    <a:pt x="41" y="379"/>
                  </a:lnTo>
                  <a:lnTo>
                    <a:pt x="48" y="375"/>
                  </a:lnTo>
                  <a:lnTo>
                    <a:pt x="56" y="371"/>
                  </a:lnTo>
                  <a:lnTo>
                    <a:pt x="64" y="368"/>
                  </a:lnTo>
                  <a:lnTo>
                    <a:pt x="75" y="364"/>
                  </a:lnTo>
                  <a:lnTo>
                    <a:pt x="81" y="362"/>
                  </a:lnTo>
                  <a:lnTo>
                    <a:pt x="88" y="361"/>
                  </a:lnTo>
                  <a:lnTo>
                    <a:pt x="98" y="359"/>
                  </a:lnTo>
                  <a:lnTo>
                    <a:pt x="106" y="358"/>
                  </a:lnTo>
                  <a:lnTo>
                    <a:pt x="115" y="357"/>
                  </a:lnTo>
                  <a:lnTo>
                    <a:pt x="123" y="357"/>
                  </a:lnTo>
                  <a:lnTo>
                    <a:pt x="131" y="359"/>
                  </a:lnTo>
                  <a:lnTo>
                    <a:pt x="151" y="367"/>
                  </a:lnTo>
                  <a:lnTo>
                    <a:pt x="144" y="378"/>
                  </a:lnTo>
                  <a:lnTo>
                    <a:pt x="134" y="377"/>
                  </a:lnTo>
                  <a:lnTo>
                    <a:pt x="125" y="377"/>
                  </a:lnTo>
                  <a:lnTo>
                    <a:pt x="112" y="379"/>
                  </a:lnTo>
                  <a:lnTo>
                    <a:pt x="108" y="380"/>
                  </a:lnTo>
                  <a:lnTo>
                    <a:pt x="102" y="382"/>
                  </a:lnTo>
                  <a:lnTo>
                    <a:pt x="96" y="384"/>
                  </a:lnTo>
                  <a:lnTo>
                    <a:pt x="90" y="387"/>
                  </a:lnTo>
                  <a:lnTo>
                    <a:pt x="78" y="392"/>
                  </a:lnTo>
                  <a:lnTo>
                    <a:pt x="71" y="395"/>
                  </a:lnTo>
                  <a:lnTo>
                    <a:pt x="65" y="398"/>
                  </a:lnTo>
                  <a:lnTo>
                    <a:pt x="60" y="401"/>
                  </a:lnTo>
                  <a:lnTo>
                    <a:pt x="54" y="404"/>
                  </a:lnTo>
                  <a:lnTo>
                    <a:pt x="47" y="408"/>
                  </a:lnTo>
                  <a:lnTo>
                    <a:pt x="43" y="411"/>
                  </a:lnTo>
                  <a:lnTo>
                    <a:pt x="38" y="415"/>
                  </a:lnTo>
                  <a:lnTo>
                    <a:pt x="33" y="420"/>
                  </a:lnTo>
                  <a:lnTo>
                    <a:pt x="23" y="429"/>
                  </a:lnTo>
                  <a:lnTo>
                    <a:pt x="19" y="436"/>
                  </a:lnTo>
                  <a:lnTo>
                    <a:pt x="18" y="441"/>
                  </a:lnTo>
                  <a:lnTo>
                    <a:pt x="18" y="446"/>
                  </a:lnTo>
                  <a:lnTo>
                    <a:pt x="19" y="450"/>
                  </a:lnTo>
                  <a:lnTo>
                    <a:pt x="25" y="456"/>
                  </a:lnTo>
                  <a:lnTo>
                    <a:pt x="31" y="458"/>
                  </a:lnTo>
                  <a:lnTo>
                    <a:pt x="36" y="459"/>
                  </a:lnTo>
                  <a:lnTo>
                    <a:pt x="41" y="460"/>
                  </a:lnTo>
                  <a:lnTo>
                    <a:pt x="46" y="459"/>
                  </a:lnTo>
                  <a:lnTo>
                    <a:pt x="52" y="459"/>
                  </a:lnTo>
                  <a:lnTo>
                    <a:pt x="59" y="457"/>
                  </a:lnTo>
                  <a:lnTo>
                    <a:pt x="68" y="454"/>
                  </a:lnTo>
                  <a:lnTo>
                    <a:pt x="78" y="452"/>
                  </a:lnTo>
                  <a:lnTo>
                    <a:pt x="87" y="448"/>
                  </a:lnTo>
                  <a:lnTo>
                    <a:pt x="96" y="445"/>
                  </a:lnTo>
                  <a:lnTo>
                    <a:pt x="103" y="442"/>
                  </a:lnTo>
                  <a:lnTo>
                    <a:pt x="108" y="439"/>
                  </a:lnTo>
                  <a:lnTo>
                    <a:pt x="116" y="435"/>
                  </a:lnTo>
                  <a:lnTo>
                    <a:pt x="122" y="430"/>
                  </a:lnTo>
                  <a:lnTo>
                    <a:pt x="129" y="424"/>
                  </a:lnTo>
                  <a:lnTo>
                    <a:pt x="134" y="420"/>
                  </a:lnTo>
                  <a:lnTo>
                    <a:pt x="137" y="416"/>
                  </a:lnTo>
                  <a:lnTo>
                    <a:pt x="141" y="413"/>
                  </a:lnTo>
                  <a:lnTo>
                    <a:pt x="144" y="409"/>
                  </a:lnTo>
                  <a:lnTo>
                    <a:pt x="147" y="405"/>
                  </a:lnTo>
                  <a:lnTo>
                    <a:pt x="151" y="400"/>
                  </a:lnTo>
                  <a:lnTo>
                    <a:pt x="154" y="394"/>
                  </a:lnTo>
                  <a:lnTo>
                    <a:pt x="152" y="387"/>
                  </a:lnTo>
                  <a:lnTo>
                    <a:pt x="150" y="383"/>
                  </a:lnTo>
                  <a:lnTo>
                    <a:pt x="144" y="378"/>
                  </a:lnTo>
                  <a:lnTo>
                    <a:pt x="151" y="36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95121" y="4499236"/>
            <a:ext cx="1909763" cy="1322388"/>
            <a:chOff x="6582494" y="3717032"/>
            <a:chExt cx="1909763" cy="1322388"/>
          </a:xfrm>
        </p:grpSpPr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6582494" y="3739257"/>
              <a:ext cx="866775" cy="1300163"/>
            </a:xfrm>
            <a:custGeom>
              <a:avLst/>
              <a:gdLst>
                <a:gd name="T0" fmla="*/ 335649 w 303"/>
                <a:gd name="T1" fmla="*/ 24866 h 488"/>
                <a:gd name="T2" fmla="*/ 348999 w 303"/>
                <a:gd name="T3" fmla="*/ 63942 h 488"/>
                <a:gd name="T4" fmla="*/ 366162 w 303"/>
                <a:gd name="T5" fmla="*/ 95914 h 488"/>
                <a:gd name="T6" fmla="*/ 387140 w 303"/>
                <a:gd name="T7" fmla="*/ 124332 h 488"/>
                <a:gd name="T8" fmla="*/ 408118 w 303"/>
                <a:gd name="T9" fmla="*/ 149199 h 488"/>
                <a:gd name="T10" fmla="*/ 436725 w 303"/>
                <a:gd name="T11" fmla="*/ 179394 h 488"/>
                <a:gd name="T12" fmla="*/ 472960 w 303"/>
                <a:gd name="T13" fmla="*/ 218470 h 488"/>
                <a:gd name="T14" fmla="*/ 501566 w 303"/>
                <a:gd name="T15" fmla="*/ 250441 h 488"/>
                <a:gd name="T16" fmla="*/ 533987 w 303"/>
                <a:gd name="T17" fmla="*/ 294846 h 488"/>
                <a:gd name="T18" fmla="*/ 558779 w 303"/>
                <a:gd name="T19" fmla="*/ 341026 h 488"/>
                <a:gd name="T20" fmla="*/ 572129 w 303"/>
                <a:gd name="T21" fmla="*/ 387207 h 488"/>
                <a:gd name="T22" fmla="*/ 575943 w 303"/>
                <a:gd name="T23" fmla="*/ 436940 h 488"/>
                <a:gd name="T24" fmla="*/ 574036 w 303"/>
                <a:gd name="T25" fmla="*/ 476016 h 488"/>
                <a:gd name="T26" fmla="*/ 562593 w 303"/>
                <a:gd name="T27" fmla="*/ 516868 h 488"/>
                <a:gd name="T28" fmla="*/ 541615 w 303"/>
                <a:gd name="T29" fmla="*/ 579034 h 488"/>
                <a:gd name="T30" fmla="*/ 507287 w 303"/>
                <a:gd name="T31" fmla="*/ 644753 h 488"/>
                <a:gd name="T32" fmla="*/ 472960 w 303"/>
                <a:gd name="T33" fmla="*/ 673172 h 488"/>
                <a:gd name="T34" fmla="*/ 495845 w 303"/>
                <a:gd name="T35" fmla="*/ 621662 h 488"/>
                <a:gd name="T36" fmla="*/ 520637 w 303"/>
                <a:gd name="T37" fmla="*/ 563049 h 488"/>
                <a:gd name="T38" fmla="*/ 537801 w 303"/>
                <a:gd name="T39" fmla="*/ 507987 h 488"/>
                <a:gd name="T40" fmla="*/ 545429 w 303"/>
                <a:gd name="T41" fmla="*/ 454702 h 488"/>
                <a:gd name="T42" fmla="*/ 541615 w 303"/>
                <a:gd name="T43" fmla="*/ 413850 h 488"/>
                <a:gd name="T44" fmla="*/ 526358 w 303"/>
                <a:gd name="T45" fmla="*/ 372997 h 488"/>
                <a:gd name="T46" fmla="*/ 503473 w 303"/>
                <a:gd name="T47" fmla="*/ 332145 h 488"/>
                <a:gd name="T48" fmla="*/ 474867 w 303"/>
                <a:gd name="T49" fmla="*/ 296622 h 488"/>
                <a:gd name="T50" fmla="*/ 440539 w 303"/>
                <a:gd name="T51" fmla="*/ 264651 h 488"/>
                <a:gd name="T52" fmla="*/ 402397 w 303"/>
                <a:gd name="T53" fmla="*/ 239784 h 488"/>
                <a:gd name="T54" fmla="*/ 368069 w 303"/>
                <a:gd name="T55" fmla="*/ 223798 h 488"/>
                <a:gd name="T56" fmla="*/ 331835 w 303"/>
                <a:gd name="T57" fmla="*/ 216694 h 488"/>
                <a:gd name="T58" fmla="*/ 328020 w 303"/>
                <a:gd name="T59" fmla="*/ 758428 h 488"/>
                <a:gd name="T60" fmla="*/ 312764 w 303"/>
                <a:gd name="T61" fmla="*/ 781518 h 488"/>
                <a:gd name="T62" fmla="*/ 280343 w 303"/>
                <a:gd name="T63" fmla="*/ 813490 h 488"/>
                <a:gd name="T64" fmla="*/ 255551 w 303"/>
                <a:gd name="T65" fmla="*/ 829475 h 488"/>
                <a:gd name="T66" fmla="*/ 226944 w 303"/>
                <a:gd name="T67" fmla="*/ 841909 h 488"/>
                <a:gd name="T68" fmla="*/ 196431 w 303"/>
                <a:gd name="T69" fmla="*/ 854342 h 488"/>
                <a:gd name="T70" fmla="*/ 162103 w 303"/>
                <a:gd name="T71" fmla="*/ 861446 h 488"/>
                <a:gd name="T72" fmla="*/ 129683 w 303"/>
                <a:gd name="T73" fmla="*/ 864999 h 488"/>
                <a:gd name="T74" fmla="*/ 85819 w 303"/>
                <a:gd name="T75" fmla="*/ 861446 h 488"/>
                <a:gd name="T76" fmla="*/ 57213 w 303"/>
                <a:gd name="T77" fmla="*/ 854342 h 488"/>
                <a:gd name="T78" fmla="*/ 26699 w 303"/>
                <a:gd name="T79" fmla="*/ 838356 h 488"/>
                <a:gd name="T80" fmla="*/ 11443 w 303"/>
                <a:gd name="T81" fmla="*/ 824147 h 488"/>
                <a:gd name="T82" fmla="*/ 3814 w 303"/>
                <a:gd name="T83" fmla="*/ 806385 h 488"/>
                <a:gd name="T84" fmla="*/ 0 w 303"/>
                <a:gd name="T85" fmla="*/ 785071 h 488"/>
                <a:gd name="T86" fmla="*/ 3814 w 303"/>
                <a:gd name="T87" fmla="*/ 765533 h 488"/>
                <a:gd name="T88" fmla="*/ 13350 w 303"/>
                <a:gd name="T89" fmla="*/ 745995 h 488"/>
                <a:gd name="T90" fmla="*/ 30514 w 303"/>
                <a:gd name="T91" fmla="*/ 726457 h 488"/>
                <a:gd name="T92" fmla="*/ 64841 w 303"/>
                <a:gd name="T93" fmla="*/ 696262 h 488"/>
                <a:gd name="T94" fmla="*/ 112519 w 303"/>
                <a:gd name="T95" fmla="*/ 673172 h 488"/>
                <a:gd name="T96" fmla="*/ 171639 w 303"/>
                <a:gd name="T97" fmla="*/ 657186 h 488"/>
                <a:gd name="T98" fmla="*/ 217409 w 303"/>
                <a:gd name="T99" fmla="*/ 653634 h 488"/>
                <a:gd name="T100" fmla="*/ 246015 w 303"/>
                <a:gd name="T101" fmla="*/ 657186 h 488"/>
                <a:gd name="T102" fmla="*/ 278436 w 303"/>
                <a:gd name="T103" fmla="*/ 666067 h 488"/>
                <a:gd name="T104" fmla="*/ 293693 w 303"/>
                <a:gd name="T105" fmla="*/ 0 h 488"/>
                <a:gd name="T106" fmla="*/ 331835 w 303"/>
                <a:gd name="T107" fmla="*/ 7105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7668344" y="3717032"/>
              <a:ext cx="823913" cy="1304925"/>
            </a:xfrm>
            <a:custGeom>
              <a:avLst/>
              <a:gdLst>
                <a:gd name="T0" fmla="*/ 492059 w 288"/>
                <a:gd name="T1" fmla="*/ 393168 h 489"/>
                <a:gd name="T2" fmla="*/ 452008 w 288"/>
                <a:gd name="T3" fmla="*/ 352250 h 489"/>
                <a:gd name="T4" fmla="*/ 411956 w 288"/>
                <a:gd name="T5" fmla="*/ 311332 h 489"/>
                <a:gd name="T6" fmla="*/ 371905 w 288"/>
                <a:gd name="T7" fmla="*/ 266856 h 489"/>
                <a:gd name="T8" fmla="*/ 341390 w 288"/>
                <a:gd name="T9" fmla="*/ 218822 h 489"/>
                <a:gd name="T10" fmla="*/ 331854 w 288"/>
                <a:gd name="T11" fmla="*/ 183241 h 489"/>
                <a:gd name="T12" fmla="*/ 352833 w 288"/>
                <a:gd name="T13" fmla="*/ 169009 h 489"/>
                <a:gd name="T14" fmla="*/ 410049 w 288"/>
                <a:gd name="T15" fmla="*/ 209927 h 489"/>
                <a:gd name="T16" fmla="*/ 455822 w 288"/>
                <a:gd name="T17" fmla="*/ 250844 h 489"/>
                <a:gd name="T18" fmla="*/ 488244 w 288"/>
                <a:gd name="T19" fmla="*/ 295320 h 489"/>
                <a:gd name="T20" fmla="*/ 507316 w 288"/>
                <a:gd name="T21" fmla="*/ 339796 h 489"/>
                <a:gd name="T22" fmla="*/ 514945 w 288"/>
                <a:gd name="T23" fmla="*/ 387830 h 489"/>
                <a:gd name="T24" fmla="*/ 532110 w 288"/>
                <a:gd name="T25" fmla="*/ 403842 h 489"/>
                <a:gd name="T26" fmla="*/ 535925 w 288"/>
                <a:gd name="T27" fmla="*/ 341575 h 489"/>
                <a:gd name="T28" fmla="*/ 522574 w 288"/>
                <a:gd name="T29" fmla="*/ 286425 h 489"/>
                <a:gd name="T30" fmla="*/ 514945 w 288"/>
                <a:gd name="T31" fmla="*/ 266856 h 489"/>
                <a:gd name="T32" fmla="*/ 478708 w 288"/>
                <a:gd name="T33" fmla="*/ 211706 h 489"/>
                <a:gd name="T34" fmla="*/ 457729 w 288"/>
                <a:gd name="T35" fmla="*/ 186799 h 489"/>
                <a:gd name="T36" fmla="*/ 438657 w 288"/>
                <a:gd name="T37" fmla="*/ 165451 h 489"/>
                <a:gd name="T38" fmla="*/ 413863 w 288"/>
                <a:gd name="T39" fmla="*/ 145881 h 489"/>
                <a:gd name="T40" fmla="*/ 383348 w 288"/>
                <a:gd name="T41" fmla="*/ 115638 h 489"/>
                <a:gd name="T42" fmla="*/ 358555 w 288"/>
                <a:gd name="T43" fmla="*/ 88952 h 489"/>
                <a:gd name="T44" fmla="*/ 339482 w 288"/>
                <a:gd name="T45" fmla="*/ 55150 h 489"/>
                <a:gd name="T46" fmla="*/ 329946 w 288"/>
                <a:gd name="T47" fmla="*/ 16011 h 489"/>
                <a:gd name="T48" fmla="*/ 329946 w 288"/>
                <a:gd name="T49" fmla="*/ 0 h 489"/>
                <a:gd name="T50" fmla="*/ 286081 w 288"/>
                <a:gd name="T51" fmla="*/ 670698 h 489"/>
                <a:gd name="T52" fmla="*/ 246029 w 288"/>
                <a:gd name="T53" fmla="*/ 660023 h 489"/>
                <a:gd name="T54" fmla="*/ 202164 w 288"/>
                <a:gd name="T55" fmla="*/ 656465 h 489"/>
                <a:gd name="T56" fmla="*/ 137319 w 288"/>
                <a:gd name="T57" fmla="*/ 667140 h 489"/>
                <a:gd name="T58" fmla="*/ 89639 w 288"/>
                <a:gd name="T59" fmla="*/ 684930 h 489"/>
                <a:gd name="T60" fmla="*/ 40051 w 288"/>
                <a:gd name="T61" fmla="*/ 716953 h 489"/>
                <a:gd name="T62" fmla="*/ 13350 w 288"/>
                <a:gd name="T63" fmla="*/ 747196 h 489"/>
                <a:gd name="T64" fmla="*/ 0 w 288"/>
                <a:gd name="T65" fmla="*/ 777440 h 489"/>
                <a:gd name="T66" fmla="*/ 3814 w 288"/>
                <a:gd name="T67" fmla="*/ 807684 h 489"/>
                <a:gd name="T68" fmla="*/ 19072 w 288"/>
                <a:gd name="T69" fmla="*/ 834369 h 489"/>
                <a:gd name="T70" fmla="*/ 45773 w 288"/>
                <a:gd name="T71" fmla="*/ 852160 h 489"/>
                <a:gd name="T72" fmla="*/ 104896 w 288"/>
                <a:gd name="T73" fmla="*/ 868171 h 489"/>
                <a:gd name="T74" fmla="*/ 162112 w 288"/>
                <a:gd name="T75" fmla="*/ 862834 h 489"/>
                <a:gd name="T76" fmla="*/ 211700 w 288"/>
                <a:gd name="T77" fmla="*/ 850381 h 489"/>
                <a:gd name="T78" fmla="*/ 247937 w 288"/>
                <a:gd name="T79" fmla="*/ 834369 h 489"/>
                <a:gd name="T80" fmla="*/ 280359 w 288"/>
                <a:gd name="T81" fmla="*/ 814800 h 489"/>
                <a:gd name="T82" fmla="*/ 312782 w 288"/>
                <a:gd name="T83" fmla="*/ 784556 h 489"/>
                <a:gd name="T84" fmla="*/ 329946 w 288"/>
                <a:gd name="T85" fmla="*/ 334459 h 489"/>
                <a:gd name="T86" fmla="*/ 345204 w 288"/>
                <a:gd name="T87" fmla="*/ 343354 h 489"/>
                <a:gd name="T88" fmla="*/ 368091 w 288"/>
                <a:gd name="T89" fmla="*/ 359366 h 489"/>
                <a:gd name="T90" fmla="*/ 411956 w 288"/>
                <a:gd name="T91" fmla="*/ 386051 h 489"/>
                <a:gd name="T92" fmla="*/ 434843 w 288"/>
                <a:gd name="T93" fmla="*/ 402063 h 489"/>
                <a:gd name="T94" fmla="*/ 476801 w 288"/>
                <a:gd name="T95" fmla="*/ 434085 h 489"/>
                <a:gd name="T96" fmla="*/ 499688 w 288"/>
                <a:gd name="T97" fmla="*/ 460771 h 489"/>
                <a:gd name="T98" fmla="*/ 518760 w 288"/>
                <a:gd name="T99" fmla="*/ 492794 h 489"/>
                <a:gd name="T100" fmla="*/ 528296 w 288"/>
                <a:gd name="T101" fmla="*/ 549723 h 489"/>
                <a:gd name="T102" fmla="*/ 524481 w 288"/>
                <a:gd name="T103" fmla="*/ 592420 h 489"/>
                <a:gd name="T104" fmla="*/ 509224 w 288"/>
                <a:gd name="T105" fmla="*/ 644012 h 489"/>
                <a:gd name="T106" fmla="*/ 503502 w 288"/>
                <a:gd name="T107" fmla="*/ 686709 h 489"/>
                <a:gd name="T108" fmla="*/ 530203 w 288"/>
                <a:gd name="T109" fmla="*/ 633338 h 489"/>
                <a:gd name="T110" fmla="*/ 543553 w 288"/>
                <a:gd name="T111" fmla="*/ 579967 h 489"/>
                <a:gd name="T112" fmla="*/ 547368 w 288"/>
                <a:gd name="T113" fmla="*/ 531933 h 489"/>
                <a:gd name="T114" fmla="*/ 541646 w 288"/>
                <a:gd name="T115" fmla="*/ 492794 h 489"/>
                <a:gd name="T116" fmla="*/ 526389 w 288"/>
                <a:gd name="T117" fmla="*/ 444760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cxnSp>
        <p:nvCxnSpPr>
          <p:cNvPr id="15" name="Прямая соединительная линия 14"/>
          <p:cNvCxnSpPr/>
          <p:nvPr/>
        </p:nvCxnSpPr>
        <p:spPr>
          <a:xfrm>
            <a:off x="3635896" y="3360014"/>
            <a:ext cx="204478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419872" y="5160430"/>
            <a:ext cx="226081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77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Палецких Елена\Pictures\Мои рисунки\Векторные\HM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24" y="3634611"/>
            <a:ext cx="1666874" cy="16668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Палецких Елена\Pictures\Мои рисунки\Векторные\HM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42" y="3634332"/>
            <a:ext cx="1666875" cy="1666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Палецких Елена\Pictures\Мои рисунки\Векторные\HM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917" y="1751054"/>
            <a:ext cx="1666875" cy="1666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алецких Елена\Pictures\Мои рисунки\Векторные\HM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167" y="1751055"/>
            <a:ext cx="1666875" cy="1666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Палецких Елена\Pictures\Мои рисунки\Векторные\HM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793" y="3634333"/>
            <a:ext cx="1666875" cy="1666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Что такое </a:t>
            </a:r>
            <a:r>
              <a:rPr lang="ru-RU" dirty="0">
                <a:solidFill>
                  <a:srgbClr val="FF0000"/>
                </a:solidFill>
              </a:rPr>
              <a:t>тембр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411760" y="5601606"/>
            <a:ext cx="4176464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Тембр – окраска звука.</a:t>
            </a:r>
            <a:endParaRPr lang="ru-RU" altLang="ru-RU" sz="320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555776" y="6202402"/>
            <a:ext cx="403244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45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</a:t>
            </a:r>
            <a:r>
              <a:rPr lang="ru-RU" dirty="0">
                <a:solidFill>
                  <a:srgbClr val="FF0000"/>
                </a:solidFill>
              </a:rPr>
              <a:t>динамика</a:t>
            </a:r>
            <a:r>
              <a:rPr lang="ru-RU" dirty="0"/>
              <a:t>?</a:t>
            </a:r>
          </a:p>
        </p:txBody>
      </p:sp>
      <p:pic>
        <p:nvPicPr>
          <p:cNvPr id="1026" name="Picture 2" descr="C:\Users\Палецких Елена\Desktop\Динамика\иллюстрации\0_73e54c07848752a29fbcb57785603f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" y="2132856"/>
            <a:ext cx="5852160" cy="2768600"/>
          </a:xfrm>
          <a:prstGeom prst="rect">
            <a:avLst/>
          </a:prstGeom>
          <a:noFill/>
          <a:ln w="2540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411760" y="5601606"/>
            <a:ext cx="4392488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Динамика – сила звука.</a:t>
            </a:r>
            <a:endParaRPr lang="ru-RU" altLang="ru-RU" sz="320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483768" y="6202402"/>
            <a:ext cx="4176464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Вивальди Лето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Карикатуры\Фантастика\ROBO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0083"/>
            <a:ext cx="2857500" cy="28575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Карикатуры\Люди\TALKBO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10083"/>
            <a:ext cx="2857500" cy="28575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Для чего нужна динамика?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5125184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Динамика делает музыкальную речь эмоциональной, </a:t>
            </a:r>
            <a:r>
              <a:rPr lang="ru-RU" sz="3200" dirty="0" smtClean="0">
                <a:solidFill>
                  <a:srgbClr val="002060"/>
                </a:solidFill>
              </a:rPr>
              <a:t>выразительной.</a:t>
            </a:r>
            <a:endParaRPr lang="ru-RU" sz="3200" dirty="0">
              <a:solidFill>
                <a:srgbClr val="00206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971600" y="6202402"/>
            <a:ext cx="717798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76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лецких Елена\Desktop\royal-stejnvej-744x5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564" y="2564903"/>
            <a:ext cx="4348871" cy="34194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ru-RU" dirty="0"/>
              <a:t>Один и тот же звук можно сыграть громко (</a:t>
            </a:r>
            <a:r>
              <a:rPr lang="ru-RU" dirty="0" smtClean="0"/>
              <a:t>по-итальянски – </a:t>
            </a:r>
            <a:r>
              <a:rPr lang="ru-RU" dirty="0" smtClean="0">
                <a:solidFill>
                  <a:srgbClr val="FF0000"/>
                </a:solidFill>
              </a:rPr>
              <a:t>форте</a:t>
            </a:r>
            <a:r>
              <a:rPr lang="ru-RU" dirty="0"/>
              <a:t>) </a:t>
            </a:r>
            <a:br>
              <a:rPr lang="ru-RU" dirty="0"/>
            </a:br>
            <a:r>
              <a:rPr lang="ru-RU" dirty="0" smtClean="0"/>
              <a:t>или </a:t>
            </a:r>
            <a:r>
              <a:rPr lang="ru-RU" dirty="0"/>
              <a:t>тихо (</a:t>
            </a:r>
            <a:r>
              <a:rPr lang="ru-RU" dirty="0" smtClean="0"/>
              <a:t>по-итальянски – </a:t>
            </a:r>
            <a:r>
              <a:rPr lang="ru-RU" dirty="0" smtClean="0">
                <a:solidFill>
                  <a:srgbClr val="FF0000"/>
                </a:solidFill>
              </a:rPr>
              <a:t>пиано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348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Динамические оттенки</a:t>
            </a:r>
            <a:endParaRPr lang="ru-RU" dirty="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20629" y="2609960"/>
            <a:ext cx="8686800" cy="1447800"/>
            <a:chOff x="144" y="1440"/>
            <a:chExt cx="5472" cy="9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144" y="1440"/>
              <a:ext cx="913" cy="912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FF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1057" y="1440"/>
              <a:ext cx="910" cy="912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FF99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967" y="1440"/>
              <a:ext cx="913" cy="912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880" y="1440"/>
              <a:ext cx="913" cy="912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3793" y="1440"/>
              <a:ext cx="910" cy="912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4703" y="1440"/>
              <a:ext cx="913" cy="912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rgbClr val="800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20629" y="2686160"/>
            <a:ext cx="1447800" cy="11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sz="6600" b="1" i="1" dirty="0" err="1" smtClean="0">
                <a:solidFill>
                  <a:srgbClr val="000000"/>
                </a:solidFill>
                <a:latin typeface="+mn-lt"/>
              </a:rPr>
              <a:t>pp</a:t>
            </a:r>
            <a:endParaRPr lang="ru-RU" altLang="ru-RU" sz="6600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668429" y="2686160"/>
            <a:ext cx="1447800" cy="11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sz="6000" b="1" i="1" dirty="0">
                <a:solidFill>
                  <a:srgbClr val="000000"/>
                </a:solidFill>
              </a:rPr>
              <a:t> </a:t>
            </a:r>
            <a:r>
              <a:rPr lang="ru-RU" altLang="ru-RU" sz="6600" b="1" i="1" dirty="0">
                <a:solidFill>
                  <a:srgbClr val="000000"/>
                </a:solidFill>
                <a:latin typeface="+mn-lt"/>
              </a:rPr>
              <a:t>p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116229" y="2686160"/>
            <a:ext cx="1447801" cy="11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sz="6600" b="1" i="1" dirty="0" err="1">
                <a:solidFill>
                  <a:srgbClr val="000000"/>
                </a:solidFill>
                <a:latin typeface="+mn-lt"/>
              </a:rPr>
              <a:t>mp</a:t>
            </a:r>
            <a:endParaRPr lang="ru-RU" altLang="ru-RU" sz="6600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4564028" y="2686160"/>
            <a:ext cx="1447800" cy="11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sz="6600" b="1" i="1" dirty="0" err="1">
                <a:solidFill>
                  <a:srgbClr val="000000"/>
                </a:solidFill>
                <a:latin typeface="+mn-lt"/>
              </a:rPr>
              <a:t>mf</a:t>
            </a:r>
            <a:endParaRPr lang="ru-RU" altLang="ru-RU" sz="6600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011828" y="2686160"/>
            <a:ext cx="1446213" cy="11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ru-RU" altLang="ru-RU" sz="6000" b="1" i="1" dirty="0">
                <a:solidFill>
                  <a:srgbClr val="000000"/>
                </a:solidFill>
              </a:rPr>
              <a:t>  </a:t>
            </a:r>
            <a:r>
              <a:rPr lang="ru-RU" altLang="ru-RU" sz="6600" b="1" i="1" dirty="0">
                <a:solidFill>
                  <a:srgbClr val="000000"/>
                </a:solidFill>
                <a:latin typeface="+mn-lt"/>
              </a:rPr>
              <a:t>f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7459628" y="2686160"/>
            <a:ext cx="1447801" cy="11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sz="6000" b="1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altLang="ru-RU" sz="6600" b="1" i="1" dirty="0" err="1">
                <a:solidFill>
                  <a:srgbClr val="000000"/>
                </a:solidFill>
                <a:latin typeface="+mn-lt"/>
              </a:rPr>
              <a:t>ff</a:t>
            </a:r>
            <a:endParaRPr lang="ru-RU" altLang="ru-RU" sz="6600" b="1" i="1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14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Карикатуры\Карикатуры\SERENA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605476"/>
            <a:ext cx="2743679" cy="27436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алецких Елена\Pictures\Мои рисунки\Векторные\SINGER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282" y="2456810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Autofit/>
          </a:bodyPr>
          <a:lstStyle/>
          <a:p>
            <a:r>
              <a:rPr lang="ru-RU" dirty="0"/>
              <a:t>Переведите на русский язык итальянские обозначения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динамических </a:t>
            </a:r>
            <a:r>
              <a:rPr lang="ru-RU" dirty="0"/>
              <a:t>оттенков: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2765907"/>
            <a:ext cx="4146794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r" eaLnBrk="1" hangingPunct="1"/>
            <a:r>
              <a:rPr lang="ru-RU" altLang="ru-RU" sz="3200" dirty="0">
                <a:solidFill>
                  <a:srgbClr val="002060"/>
                </a:solidFill>
                <a:latin typeface="+mn-lt"/>
              </a:rPr>
              <a:t>Форте </a:t>
            </a:r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–</a:t>
            </a:r>
            <a:r>
              <a:rPr lang="ru-RU" altLang="ru-RU" sz="3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altLang="ru-RU" sz="3200" b="1" i="1" dirty="0">
                <a:solidFill>
                  <a:srgbClr val="FF0000"/>
                </a:solidFill>
                <a:latin typeface="+mn-lt"/>
              </a:rPr>
              <a:t>f</a:t>
            </a:r>
            <a:r>
              <a:rPr lang="ru-RU" altLang="ru-RU" sz="3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–</a:t>
            </a:r>
            <a:endParaRPr lang="ru-RU" altLang="ru-RU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34350" y="5373216"/>
            <a:ext cx="5609650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ru-RU" altLang="ru-RU" sz="3200" dirty="0">
                <a:solidFill>
                  <a:srgbClr val="002060"/>
                </a:solidFill>
                <a:latin typeface="+mn-lt"/>
              </a:rPr>
              <a:t>Пиано </a:t>
            </a:r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– </a:t>
            </a:r>
            <a:r>
              <a:rPr lang="ru-RU" altLang="ru-RU" sz="3200" b="1" i="1" dirty="0">
                <a:solidFill>
                  <a:srgbClr val="FF0000"/>
                </a:solidFill>
                <a:latin typeface="Calibri" panose="020F0502020204030204" pitchFamily="34" charset="0"/>
              </a:rPr>
              <a:t>p</a:t>
            </a:r>
            <a:r>
              <a:rPr lang="ru-RU" altLang="ru-RU" sz="3200" dirty="0">
                <a:solidFill>
                  <a:srgbClr val="000099"/>
                </a:solidFill>
                <a:latin typeface="+mn-lt"/>
              </a:rPr>
              <a:t> </a:t>
            </a:r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–</a:t>
            </a:r>
            <a:endParaRPr lang="ru-RU" altLang="ru-RU" sz="32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42598" y="2773917"/>
            <a:ext cx="15429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altLang="ru-RU" sz="3200" dirty="0" smtClean="0">
                <a:solidFill>
                  <a:srgbClr val="002060"/>
                </a:solidFill>
              </a:rPr>
              <a:t>громко.</a:t>
            </a:r>
            <a:endParaRPr lang="ru-RU" altLang="ru-RU" sz="32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94590" y="5381226"/>
            <a:ext cx="9525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dirty="0">
                <a:solidFill>
                  <a:srgbClr val="002060"/>
                </a:solidFill>
              </a:rPr>
              <a:t>тихо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146794" y="3358692"/>
            <a:ext cx="1438791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676963" y="5957990"/>
            <a:ext cx="9701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2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957923"/>
          </a:xfrm>
        </p:spPr>
        <p:txBody>
          <a:bodyPr>
            <a:noAutofit/>
          </a:bodyPr>
          <a:lstStyle/>
          <a:p>
            <a:r>
              <a:rPr lang="ru-RU" dirty="0"/>
              <a:t>Из каких «кирпичиков» композитор «строит» музыкальное произведение,  а художник создаёт картину</a:t>
            </a:r>
            <a:r>
              <a:rPr lang="ru-RU" dirty="0" smtClean="0"/>
              <a:t>?</a:t>
            </a:r>
            <a:endParaRPr lang="ru-RU" dirty="0"/>
          </a:p>
        </p:txBody>
      </p:sp>
      <p:grpSp>
        <p:nvGrpSpPr>
          <p:cNvPr id="33" name="Group 2"/>
          <p:cNvGrpSpPr>
            <a:grpSpLocks/>
          </p:cNvGrpSpPr>
          <p:nvPr/>
        </p:nvGrpSpPr>
        <p:grpSpPr bwMode="auto">
          <a:xfrm>
            <a:off x="3476222" y="2584967"/>
            <a:ext cx="2054225" cy="2054225"/>
            <a:chOff x="1824" y="633"/>
            <a:chExt cx="2834" cy="2849"/>
          </a:xfrm>
        </p:grpSpPr>
        <p:sp>
          <p:nvSpPr>
            <p:cNvPr id="34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536 w 21600"/>
                <a:gd name="T1" fmla="*/ 1108 h 21600"/>
                <a:gd name="T2" fmla="*/ 1060 w 21600"/>
                <a:gd name="T3" fmla="*/ 1478 h 21600"/>
                <a:gd name="T4" fmla="*/ 680 w 21600"/>
                <a:gd name="T5" fmla="*/ 967 h 21600"/>
                <a:gd name="T6" fmla="*/ 1060 w 21600"/>
                <a:gd name="T7" fmla="*/ 492 h 21600"/>
                <a:gd name="T8" fmla="*/ 542 w 21600"/>
                <a:gd name="T9" fmla="*/ 4 h 21600"/>
                <a:gd name="T10" fmla="*/ 36 w 21600"/>
                <a:gd name="T11" fmla="*/ 477 h 21600"/>
                <a:gd name="T12" fmla="*/ 416 w 21600"/>
                <a:gd name="T13" fmla="*/ 948 h 21600"/>
                <a:gd name="T14" fmla="*/ 36 w 21600"/>
                <a:gd name="T15" fmla="*/ 1478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69 w 21600"/>
                <a:gd name="T25" fmla="*/ 7718 h 21600"/>
                <a:gd name="T26" fmla="*/ 19157 w 21600"/>
                <a:gd name="T27" fmla="*/ 202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000099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lIns="91430" tIns="45716" rIns="91430" bIns="45716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1 w 21600"/>
                <a:gd name="T1" fmla="*/ 855 h 21600"/>
                <a:gd name="T2" fmla="*/ 346 w 21600"/>
                <a:gd name="T3" fmla="*/ 1351 h 21600"/>
                <a:gd name="T4" fmla="*/ 856 w 21600"/>
                <a:gd name="T5" fmla="*/ 888 h 21600"/>
                <a:gd name="T6" fmla="*/ 1385 w 21600"/>
                <a:gd name="T7" fmla="*/ 1353 h 21600"/>
                <a:gd name="T8" fmla="*/ 1778 w 21600"/>
                <a:gd name="T9" fmla="*/ 963 h 21600"/>
                <a:gd name="T10" fmla="*/ 1390 w 21600"/>
                <a:gd name="T11" fmla="*/ 366 h 21600"/>
                <a:gd name="T12" fmla="*/ 889 w 21600"/>
                <a:gd name="T13" fmla="*/ 2 h 21600"/>
                <a:gd name="T14" fmla="*/ 346 w 21600"/>
                <a:gd name="T15" fmla="*/ 376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94 w 21600"/>
                <a:gd name="T25" fmla="*/ 6735 h 21600"/>
                <a:gd name="T26" fmla="*/ 16182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412 w 21600"/>
                <a:gd name="T1" fmla="*/ 946 h 21600"/>
                <a:gd name="T2" fmla="*/ 22 w 21600"/>
                <a:gd name="T3" fmla="*/ 1382 h 21600"/>
                <a:gd name="T4" fmla="*/ 571 w 21600"/>
                <a:gd name="T5" fmla="*/ 1763 h 21600"/>
                <a:gd name="T6" fmla="*/ 1038 w 21600"/>
                <a:gd name="T7" fmla="*/ 1367 h 21600"/>
                <a:gd name="T8" fmla="*/ 693 w 21600"/>
                <a:gd name="T9" fmla="*/ 889 h 21600"/>
                <a:gd name="T10" fmla="*/ 1044 w 21600"/>
                <a:gd name="T11" fmla="*/ 385 h 21600"/>
                <a:gd name="T12" fmla="*/ 551 w 21600"/>
                <a:gd name="T13" fmla="*/ 1 h 21600"/>
                <a:gd name="T14" fmla="*/ 22 w 21600"/>
                <a:gd name="T15" fmla="*/ 385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5 w 21600"/>
                <a:gd name="T25" fmla="*/ 5660 h 21600"/>
                <a:gd name="T26" fmla="*/ 20210 w 21600"/>
                <a:gd name="T27" fmla="*/ 1597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7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1395 w 21600"/>
                <a:gd name="T1" fmla="*/ 1026 h 21600"/>
                <a:gd name="T2" fmla="*/ 1415 w 21600"/>
                <a:gd name="T3" fmla="*/ 25 h 21600"/>
                <a:gd name="T4" fmla="*/ 394 w 21600"/>
                <a:gd name="T5" fmla="*/ 42 h 21600"/>
                <a:gd name="T6" fmla="*/ 420 w 21600"/>
                <a:gd name="T7" fmla="*/ 1022 h 21600"/>
                <a:gd name="T8" fmla="*/ 901 w 21600"/>
                <a:gd name="T9" fmla="*/ 627 h 21600"/>
                <a:gd name="T10" fmla="*/ 904 w 21600"/>
                <a:gd name="T11" fmla="*/ 424 h 21600"/>
                <a:gd name="T12" fmla="*/ 1800 w 21600"/>
                <a:gd name="T13" fmla="*/ 487 h 21600"/>
                <a:gd name="T14" fmla="*/ 5 w 21600"/>
                <a:gd name="T15" fmla="*/ 48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4 w 21600"/>
                <a:gd name="T25" fmla="*/ 2569 h 21600"/>
                <a:gd name="T26" fmla="*/ 16128 w 21600"/>
                <a:gd name="T27" fmla="*/ 195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0066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8" name="Group 7"/>
          <p:cNvGrpSpPr>
            <a:grpSpLocks/>
          </p:cNvGrpSpPr>
          <p:nvPr/>
        </p:nvGrpSpPr>
        <p:grpSpPr bwMode="auto">
          <a:xfrm>
            <a:off x="4952480" y="2584967"/>
            <a:ext cx="2133600" cy="2058988"/>
            <a:chOff x="1824" y="633"/>
            <a:chExt cx="2834" cy="2849"/>
          </a:xfrm>
        </p:grpSpPr>
        <p:sp>
          <p:nvSpPr>
            <p:cNvPr id="39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536 w 21600"/>
                <a:gd name="T1" fmla="*/ 1108 h 21600"/>
                <a:gd name="T2" fmla="*/ 1060 w 21600"/>
                <a:gd name="T3" fmla="*/ 1478 h 21600"/>
                <a:gd name="T4" fmla="*/ 680 w 21600"/>
                <a:gd name="T5" fmla="*/ 967 h 21600"/>
                <a:gd name="T6" fmla="*/ 1060 w 21600"/>
                <a:gd name="T7" fmla="*/ 492 h 21600"/>
                <a:gd name="T8" fmla="*/ 542 w 21600"/>
                <a:gd name="T9" fmla="*/ 4 h 21600"/>
                <a:gd name="T10" fmla="*/ 36 w 21600"/>
                <a:gd name="T11" fmla="*/ 477 h 21600"/>
                <a:gd name="T12" fmla="*/ 416 w 21600"/>
                <a:gd name="T13" fmla="*/ 948 h 21600"/>
                <a:gd name="T14" fmla="*/ 36 w 21600"/>
                <a:gd name="T15" fmla="*/ 1478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69 w 21600"/>
                <a:gd name="T25" fmla="*/ 7718 h 21600"/>
                <a:gd name="T26" fmla="*/ 19157 w 21600"/>
                <a:gd name="T27" fmla="*/ 202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000099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lIns="91430" tIns="45716" rIns="91430" bIns="45716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0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1 w 21600"/>
                <a:gd name="T1" fmla="*/ 855 h 21600"/>
                <a:gd name="T2" fmla="*/ 346 w 21600"/>
                <a:gd name="T3" fmla="*/ 1351 h 21600"/>
                <a:gd name="T4" fmla="*/ 856 w 21600"/>
                <a:gd name="T5" fmla="*/ 888 h 21600"/>
                <a:gd name="T6" fmla="*/ 1385 w 21600"/>
                <a:gd name="T7" fmla="*/ 1353 h 21600"/>
                <a:gd name="T8" fmla="*/ 1778 w 21600"/>
                <a:gd name="T9" fmla="*/ 963 h 21600"/>
                <a:gd name="T10" fmla="*/ 1390 w 21600"/>
                <a:gd name="T11" fmla="*/ 366 h 21600"/>
                <a:gd name="T12" fmla="*/ 889 w 21600"/>
                <a:gd name="T13" fmla="*/ 2 h 21600"/>
                <a:gd name="T14" fmla="*/ 346 w 21600"/>
                <a:gd name="T15" fmla="*/ 376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94 w 21600"/>
                <a:gd name="T25" fmla="*/ 6735 h 21600"/>
                <a:gd name="T26" fmla="*/ 16182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412 w 21600"/>
                <a:gd name="T1" fmla="*/ 946 h 21600"/>
                <a:gd name="T2" fmla="*/ 22 w 21600"/>
                <a:gd name="T3" fmla="*/ 1382 h 21600"/>
                <a:gd name="T4" fmla="*/ 571 w 21600"/>
                <a:gd name="T5" fmla="*/ 1763 h 21600"/>
                <a:gd name="T6" fmla="*/ 1038 w 21600"/>
                <a:gd name="T7" fmla="*/ 1367 h 21600"/>
                <a:gd name="T8" fmla="*/ 693 w 21600"/>
                <a:gd name="T9" fmla="*/ 889 h 21600"/>
                <a:gd name="T10" fmla="*/ 1044 w 21600"/>
                <a:gd name="T11" fmla="*/ 385 h 21600"/>
                <a:gd name="T12" fmla="*/ 551 w 21600"/>
                <a:gd name="T13" fmla="*/ 1 h 21600"/>
                <a:gd name="T14" fmla="*/ 22 w 21600"/>
                <a:gd name="T15" fmla="*/ 385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5 w 21600"/>
                <a:gd name="T25" fmla="*/ 5660 h 21600"/>
                <a:gd name="T26" fmla="*/ 20210 w 21600"/>
                <a:gd name="T27" fmla="*/ 1597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1395 w 21600"/>
                <a:gd name="T1" fmla="*/ 1026 h 21600"/>
                <a:gd name="T2" fmla="*/ 1415 w 21600"/>
                <a:gd name="T3" fmla="*/ 25 h 21600"/>
                <a:gd name="T4" fmla="*/ 394 w 21600"/>
                <a:gd name="T5" fmla="*/ 42 h 21600"/>
                <a:gd name="T6" fmla="*/ 420 w 21600"/>
                <a:gd name="T7" fmla="*/ 1022 h 21600"/>
                <a:gd name="T8" fmla="*/ 901 w 21600"/>
                <a:gd name="T9" fmla="*/ 627 h 21600"/>
                <a:gd name="T10" fmla="*/ 904 w 21600"/>
                <a:gd name="T11" fmla="*/ 424 h 21600"/>
                <a:gd name="T12" fmla="*/ 1800 w 21600"/>
                <a:gd name="T13" fmla="*/ 487 h 21600"/>
                <a:gd name="T14" fmla="*/ 5 w 21600"/>
                <a:gd name="T15" fmla="*/ 48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4 w 21600"/>
                <a:gd name="T25" fmla="*/ 2569 h 21600"/>
                <a:gd name="T26" fmla="*/ 16128 w 21600"/>
                <a:gd name="T27" fmla="*/ 195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0066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43" name="Group 12"/>
          <p:cNvGrpSpPr>
            <a:grpSpLocks/>
          </p:cNvGrpSpPr>
          <p:nvPr/>
        </p:nvGrpSpPr>
        <p:grpSpPr bwMode="auto">
          <a:xfrm>
            <a:off x="1984095" y="2580204"/>
            <a:ext cx="2054225" cy="2054225"/>
            <a:chOff x="1824" y="633"/>
            <a:chExt cx="2834" cy="2849"/>
          </a:xfrm>
        </p:grpSpPr>
        <p:sp>
          <p:nvSpPr>
            <p:cNvPr id="44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536 w 21600"/>
                <a:gd name="T1" fmla="*/ 1108 h 21600"/>
                <a:gd name="T2" fmla="*/ 1060 w 21600"/>
                <a:gd name="T3" fmla="*/ 1478 h 21600"/>
                <a:gd name="T4" fmla="*/ 680 w 21600"/>
                <a:gd name="T5" fmla="*/ 967 h 21600"/>
                <a:gd name="T6" fmla="*/ 1060 w 21600"/>
                <a:gd name="T7" fmla="*/ 492 h 21600"/>
                <a:gd name="T8" fmla="*/ 542 w 21600"/>
                <a:gd name="T9" fmla="*/ 4 h 21600"/>
                <a:gd name="T10" fmla="*/ 36 w 21600"/>
                <a:gd name="T11" fmla="*/ 477 h 21600"/>
                <a:gd name="T12" fmla="*/ 416 w 21600"/>
                <a:gd name="T13" fmla="*/ 948 h 21600"/>
                <a:gd name="T14" fmla="*/ 36 w 21600"/>
                <a:gd name="T15" fmla="*/ 1478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69 w 21600"/>
                <a:gd name="T25" fmla="*/ 7718 h 21600"/>
                <a:gd name="T26" fmla="*/ 19157 w 21600"/>
                <a:gd name="T27" fmla="*/ 202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000099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lIns="91430" tIns="45716" rIns="91430" bIns="45716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1 w 21600"/>
                <a:gd name="T1" fmla="*/ 855 h 21600"/>
                <a:gd name="T2" fmla="*/ 346 w 21600"/>
                <a:gd name="T3" fmla="*/ 1351 h 21600"/>
                <a:gd name="T4" fmla="*/ 856 w 21600"/>
                <a:gd name="T5" fmla="*/ 888 h 21600"/>
                <a:gd name="T6" fmla="*/ 1385 w 21600"/>
                <a:gd name="T7" fmla="*/ 1353 h 21600"/>
                <a:gd name="T8" fmla="*/ 1778 w 21600"/>
                <a:gd name="T9" fmla="*/ 963 h 21600"/>
                <a:gd name="T10" fmla="*/ 1390 w 21600"/>
                <a:gd name="T11" fmla="*/ 366 h 21600"/>
                <a:gd name="T12" fmla="*/ 889 w 21600"/>
                <a:gd name="T13" fmla="*/ 2 h 21600"/>
                <a:gd name="T14" fmla="*/ 346 w 21600"/>
                <a:gd name="T15" fmla="*/ 376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94 w 21600"/>
                <a:gd name="T25" fmla="*/ 6735 h 21600"/>
                <a:gd name="T26" fmla="*/ 16182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6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412 w 21600"/>
                <a:gd name="T1" fmla="*/ 946 h 21600"/>
                <a:gd name="T2" fmla="*/ 22 w 21600"/>
                <a:gd name="T3" fmla="*/ 1382 h 21600"/>
                <a:gd name="T4" fmla="*/ 571 w 21600"/>
                <a:gd name="T5" fmla="*/ 1763 h 21600"/>
                <a:gd name="T6" fmla="*/ 1038 w 21600"/>
                <a:gd name="T7" fmla="*/ 1367 h 21600"/>
                <a:gd name="T8" fmla="*/ 693 w 21600"/>
                <a:gd name="T9" fmla="*/ 889 h 21600"/>
                <a:gd name="T10" fmla="*/ 1044 w 21600"/>
                <a:gd name="T11" fmla="*/ 385 h 21600"/>
                <a:gd name="T12" fmla="*/ 551 w 21600"/>
                <a:gd name="T13" fmla="*/ 1 h 21600"/>
                <a:gd name="T14" fmla="*/ 22 w 21600"/>
                <a:gd name="T15" fmla="*/ 385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5 w 21600"/>
                <a:gd name="T25" fmla="*/ 5660 h 21600"/>
                <a:gd name="T26" fmla="*/ 20210 w 21600"/>
                <a:gd name="T27" fmla="*/ 1597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1395 w 21600"/>
                <a:gd name="T1" fmla="*/ 1026 h 21600"/>
                <a:gd name="T2" fmla="*/ 1415 w 21600"/>
                <a:gd name="T3" fmla="*/ 25 h 21600"/>
                <a:gd name="T4" fmla="*/ 394 w 21600"/>
                <a:gd name="T5" fmla="*/ 42 h 21600"/>
                <a:gd name="T6" fmla="*/ 420 w 21600"/>
                <a:gd name="T7" fmla="*/ 1022 h 21600"/>
                <a:gd name="T8" fmla="*/ 901 w 21600"/>
                <a:gd name="T9" fmla="*/ 627 h 21600"/>
                <a:gd name="T10" fmla="*/ 904 w 21600"/>
                <a:gd name="T11" fmla="*/ 424 h 21600"/>
                <a:gd name="T12" fmla="*/ 1800 w 21600"/>
                <a:gd name="T13" fmla="*/ 487 h 21600"/>
                <a:gd name="T14" fmla="*/ 5 w 21600"/>
                <a:gd name="T15" fmla="*/ 48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4 w 21600"/>
                <a:gd name="T25" fmla="*/ 2569 h 21600"/>
                <a:gd name="T26" fmla="*/ 16128 w 21600"/>
                <a:gd name="T27" fmla="*/ 195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0066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48" name="Group 17"/>
          <p:cNvGrpSpPr>
            <a:grpSpLocks/>
          </p:cNvGrpSpPr>
          <p:nvPr/>
        </p:nvGrpSpPr>
        <p:grpSpPr bwMode="auto">
          <a:xfrm>
            <a:off x="3466073" y="3998838"/>
            <a:ext cx="2054225" cy="2054225"/>
            <a:chOff x="1824" y="633"/>
            <a:chExt cx="2834" cy="2849"/>
          </a:xfrm>
        </p:grpSpPr>
        <p:sp>
          <p:nvSpPr>
            <p:cNvPr id="49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536 w 21600"/>
                <a:gd name="T1" fmla="*/ 1108 h 21600"/>
                <a:gd name="T2" fmla="*/ 1060 w 21600"/>
                <a:gd name="T3" fmla="*/ 1478 h 21600"/>
                <a:gd name="T4" fmla="*/ 680 w 21600"/>
                <a:gd name="T5" fmla="*/ 967 h 21600"/>
                <a:gd name="T6" fmla="*/ 1060 w 21600"/>
                <a:gd name="T7" fmla="*/ 492 h 21600"/>
                <a:gd name="T8" fmla="*/ 542 w 21600"/>
                <a:gd name="T9" fmla="*/ 4 h 21600"/>
                <a:gd name="T10" fmla="*/ 36 w 21600"/>
                <a:gd name="T11" fmla="*/ 477 h 21600"/>
                <a:gd name="T12" fmla="*/ 416 w 21600"/>
                <a:gd name="T13" fmla="*/ 948 h 21600"/>
                <a:gd name="T14" fmla="*/ 36 w 21600"/>
                <a:gd name="T15" fmla="*/ 1478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69 w 21600"/>
                <a:gd name="T25" fmla="*/ 7718 h 21600"/>
                <a:gd name="T26" fmla="*/ 19157 w 21600"/>
                <a:gd name="T27" fmla="*/ 202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000099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lIns="91430" tIns="45716" rIns="91430" bIns="45716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1 w 21600"/>
                <a:gd name="T1" fmla="*/ 855 h 21600"/>
                <a:gd name="T2" fmla="*/ 346 w 21600"/>
                <a:gd name="T3" fmla="*/ 1351 h 21600"/>
                <a:gd name="T4" fmla="*/ 856 w 21600"/>
                <a:gd name="T5" fmla="*/ 888 h 21600"/>
                <a:gd name="T6" fmla="*/ 1385 w 21600"/>
                <a:gd name="T7" fmla="*/ 1353 h 21600"/>
                <a:gd name="T8" fmla="*/ 1778 w 21600"/>
                <a:gd name="T9" fmla="*/ 963 h 21600"/>
                <a:gd name="T10" fmla="*/ 1390 w 21600"/>
                <a:gd name="T11" fmla="*/ 366 h 21600"/>
                <a:gd name="T12" fmla="*/ 889 w 21600"/>
                <a:gd name="T13" fmla="*/ 2 h 21600"/>
                <a:gd name="T14" fmla="*/ 346 w 21600"/>
                <a:gd name="T15" fmla="*/ 376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94 w 21600"/>
                <a:gd name="T25" fmla="*/ 6735 h 21600"/>
                <a:gd name="T26" fmla="*/ 16182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412 w 21600"/>
                <a:gd name="T1" fmla="*/ 946 h 21600"/>
                <a:gd name="T2" fmla="*/ 22 w 21600"/>
                <a:gd name="T3" fmla="*/ 1382 h 21600"/>
                <a:gd name="T4" fmla="*/ 571 w 21600"/>
                <a:gd name="T5" fmla="*/ 1763 h 21600"/>
                <a:gd name="T6" fmla="*/ 1038 w 21600"/>
                <a:gd name="T7" fmla="*/ 1367 h 21600"/>
                <a:gd name="T8" fmla="*/ 693 w 21600"/>
                <a:gd name="T9" fmla="*/ 889 h 21600"/>
                <a:gd name="T10" fmla="*/ 1044 w 21600"/>
                <a:gd name="T11" fmla="*/ 385 h 21600"/>
                <a:gd name="T12" fmla="*/ 551 w 21600"/>
                <a:gd name="T13" fmla="*/ 1 h 21600"/>
                <a:gd name="T14" fmla="*/ 22 w 21600"/>
                <a:gd name="T15" fmla="*/ 385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5 w 21600"/>
                <a:gd name="T25" fmla="*/ 5660 h 21600"/>
                <a:gd name="T26" fmla="*/ 20210 w 21600"/>
                <a:gd name="T27" fmla="*/ 1597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1395 w 21600"/>
                <a:gd name="T1" fmla="*/ 1026 h 21600"/>
                <a:gd name="T2" fmla="*/ 1415 w 21600"/>
                <a:gd name="T3" fmla="*/ 25 h 21600"/>
                <a:gd name="T4" fmla="*/ 394 w 21600"/>
                <a:gd name="T5" fmla="*/ 42 h 21600"/>
                <a:gd name="T6" fmla="*/ 420 w 21600"/>
                <a:gd name="T7" fmla="*/ 1022 h 21600"/>
                <a:gd name="T8" fmla="*/ 901 w 21600"/>
                <a:gd name="T9" fmla="*/ 627 h 21600"/>
                <a:gd name="T10" fmla="*/ 904 w 21600"/>
                <a:gd name="T11" fmla="*/ 424 h 21600"/>
                <a:gd name="T12" fmla="*/ 1800 w 21600"/>
                <a:gd name="T13" fmla="*/ 487 h 21600"/>
                <a:gd name="T14" fmla="*/ 5 w 21600"/>
                <a:gd name="T15" fmla="*/ 48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4 w 21600"/>
                <a:gd name="T25" fmla="*/ 2569 h 21600"/>
                <a:gd name="T26" fmla="*/ 16128 w 21600"/>
                <a:gd name="T27" fmla="*/ 195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0066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53" name="Group 22"/>
          <p:cNvGrpSpPr>
            <a:grpSpLocks/>
          </p:cNvGrpSpPr>
          <p:nvPr/>
        </p:nvGrpSpPr>
        <p:grpSpPr bwMode="auto">
          <a:xfrm>
            <a:off x="4950634" y="3992488"/>
            <a:ext cx="2133600" cy="2060575"/>
            <a:chOff x="1824" y="633"/>
            <a:chExt cx="2834" cy="2849"/>
          </a:xfrm>
        </p:grpSpPr>
        <p:sp>
          <p:nvSpPr>
            <p:cNvPr id="54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536 w 21600"/>
                <a:gd name="T1" fmla="*/ 1108 h 21600"/>
                <a:gd name="T2" fmla="*/ 1060 w 21600"/>
                <a:gd name="T3" fmla="*/ 1478 h 21600"/>
                <a:gd name="T4" fmla="*/ 680 w 21600"/>
                <a:gd name="T5" fmla="*/ 967 h 21600"/>
                <a:gd name="T6" fmla="*/ 1060 w 21600"/>
                <a:gd name="T7" fmla="*/ 492 h 21600"/>
                <a:gd name="T8" fmla="*/ 542 w 21600"/>
                <a:gd name="T9" fmla="*/ 4 h 21600"/>
                <a:gd name="T10" fmla="*/ 36 w 21600"/>
                <a:gd name="T11" fmla="*/ 477 h 21600"/>
                <a:gd name="T12" fmla="*/ 416 w 21600"/>
                <a:gd name="T13" fmla="*/ 948 h 21600"/>
                <a:gd name="T14" fmla="*/ 36 w 21600"/>
                <a:gd name="T15" fmla="*/ 1478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69 w 21600"/>
                <a:gd name="T25" fmla="*/ 7718 h 21600"/>
                <a:gd name="T26" fmla="*/ 19157 w 21600"/>
                <a:gd name="T27" fmla="*/ 202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000099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lIns="91430" tIns="45716" rIns="91430" bIns="45716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1 w 21600"/>
                <a:gd name="T1" fmla="*/ 855 h 21600"/>
                <a:gd name="T2" fmla="*/ 346 w 21600"/>
                <a:gd name="T3" fmla="*/ 1351 h 21600"/>
                <a:gd name="T4" fmla="*/ 856 w 21600"/>
                <a:gd name="T5" fmla="*/ 888 h 21600"/>
                <a:gd name="T6" fmla="*/ 1385 w 21600"/>
                <a:gd name="T7" fmla="*/ 1353 h 21600"/>
                <a:gd name="T8" fmla="*/ 1778 w 21600"/>
                <a:gd name="T9" fmla="*/ 963 h 21600"/>
                <a:gd name="T10" fmla="*/ 1390 w 21600"/>
                <a:gd name="T11" fmla="*/ 366 h 21600"/>
                <a:gd name="T12" fmla="*/ 889 w 21600"/>
                <a:gd name="T13" fmla="*/ 2 h 21600"/>
                <a:gd name="T14" fmla="*/ 346 w 21600"/>
                <a:gd name="T15" fmla="*/ 376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94 w 21600"/>
                <a:gd name="T25" fmla="*/ 6735 h 21600"/>
                <a:gd name="T26" fmla="*/ 16182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412 w 21600"/>
                <a:gd name="T1" fmla="*/ 946 h 21600"/>
                <a:gd name="T2" fmla="*/ 22 w 21600"/>
                <a:gd name="T3" fmla="*/ 1382 h 21600"/>
                <a:gd name="T4" fmla="*/ 571 w 21600"/>
                <a:gd name="T5" fmla="*/ 1763 h 21600"/>
                <a:gd name="T6" fmla="*/ 1038 w 21600"/>
                <a:gd name="T7" fmla="*/ 1367 h 21600"/>
                <a:gd name="T8" fmla="*/ 693 w 21600"/>
                <a:gd name="T9" fmla="*/ 889 h 21600"/>
                <a:gd name="T10" fmla="*/ 1044 w 21600"/>
                <a:gd name="T11" fmla="*/ 385 h 21600"/>
                <a:gd name="T12" fmla="*/ 551 w 21600"/>
                <a:gd name="T13" fmla="*/ 1 h 21600"/>
                <a:gd name="T14" fmla="*/ 22 w 21600"/>
                <a:gd name="T15" fmla="*/ 385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5 w 21600"/>
                <a:gd name="T25" fmla="*/ 5660 h 21600"/>
                <a:gd name="T26" fmla="*/ 20210 w 21600"/>
                <a:gd name="T27" fmla="*/ 1597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1395 w 21600"/>
                <a:gd name="T1" fmla="*/ 1026 h 21600"/>
                <a:gd name="T2" fmla="*/ 1415 w 21600"/>
                <a:gd name="T3" fmla="*/ 25 h 21600"/>
                <a:gd name="T4" fmla="*/ 394 w 21600"/>
                <a:gd name="T5" fmla="*/ 42 h 21600"/>
                <a:gd name="T6" fmla="*/ 420 w 21600"/>
                <a:gd name="T7" fmla="*/ 1022 h 21600"/>
                <a:gd name="T8" fmla="*/ 901 w 21600"/>
                <a:gd name="T9" fmla="*/ 627 h 21600"/>
                <a:gd name="T10" fmla="*/ 904 w 21600"/>
                <a:gd name="T11" fmla="*/ 424 h 21600"/>
                <a:gd name="T12" fmla="*/ 1800 w 21600"/>
                <a:gd name="T13" fmla="*/ 487 h 21600"/>
                <a:gd name="T14" fmla="*/ 5 w 21600"/>
                <a:gd name="T15" fmla="*/ 48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4 w 21600"/>
                <a:gd name="T25" fmla="*/ 2569 h 21600"/>
                <a:gd name="T26" fmla="*/ 16128 w 21600"/>
                <a:gd name="T27" fmla="*/ 195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0066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58" name="Group 27"/>
          <p:cNvGrpSpPr>
            <a:grpSpLocks/>
          </p:cNvGrpSpPr>
          <p:nvPr/>
        </p:nvGrpSpPr>
        <p:grpSpPr bwMode="auto">
          <a:xfrm>
            <a:off x="1984095" y="4002127"/>
            <a:ext cx="2054225" cy="2054225"/>
            <a:chOff x="1824" y="633"/>
            <a:chExt cx="2834" cy="2849"/>
          </a:xfrm>
        </p:grpSpPr>
        <p:sp>
          <p:nvSpPr>
            <p:cNvPr id="59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536 w 21600"/>
                <a:gd name="T1" fmla="*/ 1108 h 21600"/>
                <a:gd name="T2" fmla="*/ 1060 w 21600"/>
                <a:gd name="T3" fmla="*/ 1478 h 21600"/>
                <a:gd name="T4" fmla="*/ 680 w 21600"/>
                <a:gd name="T5" fmla="*/ 967 h 21600"/>
                <a:gd name="T6" fmla="*/ 1060 w 21600"/>
                <a:gd name="T7" fmla="*/ 492 h 21600"/>
                <a:gd name="T8" fmla="*/ 542 w 21600"/>
                <a:gd name="T9" fmla="*/ 4 h 21600"/>
                <a:gd name="T10" fmla="*/ 36 w 21600"/>
                <a:gd name="T11" fmla="*/ 477 h 21600"/>
                <a:gd name="T12" fmla="*/ 416 w 21600"/>
                <a:gd name="T13" fmla="*/ 948 h 21600"/>
                <a:gd name="T14" fmla="*/ 36 w 21600"/>
                <a:gd name="T15" fmla="*/ 1478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69 w 21600"/>
                <a:gd name="T25" fmla="*/ 7718 h 21600"/>
                <a:gd name="T26" fmla="*/ 19157 w 21600"/>
                <a:gd name="T27" fmla="*/ 202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000099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lIns="91430" tIns="45716" rIns="91430" bIns="45716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0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1 w 21600"/>
                <a:gd name="T1" fmla="*/ 855 h 21600"/>
                <a:gd name="T2" fmla="*/ 346 w 21600"/>
                <a:gd name="T3" fmla="*/ 1351 h 21600"/>
                <a:gd name="T4" fmla="*/ 856 w 21600"/>
                <a:gd name="T5" fmla="*/ 888 h 21600"/>
                <a:gd name="T6" fmla="*/ 1385 w 21600"/>
                <a:gd name="T7" fmla="*/ 1353 h 21600"/>
                <a:gd name="T8" fmla="*/ 1778 w 21600"/>
                <a:gd name="T9" fmla="*/ 963 h 21600"/>
                <a:gd name="T10" fmla="*/ 1390 w 21600"/>
                <a:gd name="T11" fmla="*/ 366 h 21600"/>
                <a:gd name="T12" fmla="*/ 889 w 21600"/>
                <a:gd name="T13" fmla="*/ 2 h 21600"/>
                <a:gd name="T14" fmla="*/ 346 w 21600"/>
                <a:gd name="T15" fmla="*/ 376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94 w 21600"/>
                <a:gd name="T25" fmla="*/ 6735 h 21600"/>
                <a:gd name="T26" fmla="*/ 16182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412 w 21600"/>
                <a:gd name="T1" fmla="*/ 946 h 21600"/>
                <a:gd name="T2" fmla="*/ 22 w 21600"/>
                <a:gd name="T3" fmla="*/ 1382 h 21600"/>
                <a:gd name="T4" fmla="*/ 571 w 21600"/>
                <a:gd name="T5" fmla="*/ 1763 h 21600"/>
                <a:gd name="T6" fmla="*/ 1038 w 21600"/>
                <a:gd name="T7" fmla="*/ 1367 h 21600"/>
                <a:gd name="T8" fmla="*/ 693 w 21600"/>
                <a:gd name="T9" fmla="*/ 889 h 21600"/>
                <a:gd name="T10" fmla="*/ 1044 w 21600"/>
                <a:gd name="T11" fmla="*/ 385 h 21600"/>
                <a:gd name="T12" fmla="*/ 551 w 21600"/>
                <a:gd name="T13" fmla="*/ 1 h 21600"/>
                <a:gd name="T14" fmla="*/ 22 w 21600"/>
                <a:gd name="T15" fmla="*/ 385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5 w 21600"/>
                <a:gd name="T25" fmla="*/ 5660 h 21600"/>
                <a:gd name="T26" fmla="*/ 20210 w 21600"/>
                <a:gd name="T27" fmla="*/ 1597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2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1395 w 21600"/>
                <a:gd name="T1" fmla="*/ 1026 h 21600"/>
                <a:gd name="T2" fmla="*/ 1415 w 21600"/>
                <a:gd name="T3" fmla="*/ 25 h 21600"/>
                <a:gd name="T4" fmla="*/ 394 w 21600"/>
                <a:gd name="T5" fmla="*/ 42 h 21600"/>
                <a:gd name="T6" fmla="*/ 420 w 21600"/>
                <a:gd name="T7" fmla="*/ 1022 h 21600"/>
                <a:gd name="T8" fmla="*/ 901 w 21600"/>
                <a:gd name="T9" fmla="*/ 627 h 21600"/>
                <a:gd name="T10" fmla="*/ 904 w 21600"/>
                <a:gd name="T11" fmla="*/ 424 h 21600"/>
                <a:gd name="T12" fmla="*/ 1800 w 21600"/>
                <a:gd name="T13" fmla="*/ 487 h 21600"/>
                <a:gd name="T14" fmla="*/ 5 w 21600"/>
                <a:gd name="T15" fmla="*/ 48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4 w 21600"/>
                <a:gd name="T25" fmla="*/ 2569 h 21600"/>
                <a:gd name="T26" fmla="*/ 16128 w 21600"/>
                <a:gd name="T27" fmla="*/ 195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0066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033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Autofit/>
          </a:bodyPr>
          <a:lstStyle/>
          <a:p>
            <a:r>
              <a:rPr lang="ru-RU" dirty="0"/>
              <a:t>Переведите на русский язык итальянские обозначения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динамических </a:t>
            </a:r>
            <a:r>
              <a:rPr lang="ru-RU" dirty="0"/>
              <a:t>оттенков: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80991" y="2462363"/>
            <a:ext cx="4495061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Фортиссимо – </a:t>
            </a:r>
            <a:r>
              <a:rPr lang="ru-RU" altLang="ru-RU" sz="3200" b="1" i="1" dirty="0" err="1">
                <a:solidFill>
                  <a:srgbClr val="FF0000"/>
                </a:solidFill>
                <a:latin typeface="+mn-lt"/>
              </a:rPr>
              <a:t>ff</a:t>
            </a:r>
            <a:r>
              <a:rPr lang="ru-RU" altLang="ru-RU" sz="3200" dirty="0" smtClean="0">
                <a:solidFill>
                  <a:srgbClr val="000099"/>
                </a:solidFill>
                <a:latin typeface="+mn-lt"/>
              </a:rPr>
              <a:t> </a:t>
            </a:r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– очень</a:t>
            </a:r>
            <a:endParaRPr lang="ru-RU" altLang="ru-RU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70211" y="2480624"/>
            <a:ext cx="14387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altLang="ru-RU" sz="3200" dirty="0">
                <a:solidFill>
                  <a:srgbClr val="002060"/>
                </a:solidFill>
              </a:rPr>
              <a:t>громко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770210" y="3055400"/>
            <a:ext cx="143879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:\Users\Палецких Елена\Pictures\Мои рисунки\Векторные\DRUMCO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356992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95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498802" y="2447495"/>
            <a:ext cx="5585365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Пианиссимо </a:t>
            </a:r>
            <a:r>
              <a:rPr lang="ru-RU" altLang="ru-RU" sz="3200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 </a:t>
            </a:r>
            <a:r>
              <a:rPr lang="ru-RU" altLang="ru-RU" sz="3200" i="1" dirty="0" smtClean="0">
                <a:solidFill>
                  <a:srgbClr val="002060"/>
                </a:solidFill>
                <a:latin typeface="+mn-lt"/>
              </a:rPr>
              <a:t>  </a:t>
            </a:r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         очень тихо</a:t>
            </a:r>
            <a:endParaRPr lang="ru-RU" altLang="ru-RU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70056" y="2448674"/>
            <a:ext cx="4495061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sz="3200" dirty="0" smtClean="0">
                <a:solidFill>
                  <a:srgbClr val="000099"/>
                </a:solidFill>
                <a:latin typeface="+mn-lt"/>
              </a:rPr>
              <a:t>             </a:t>
            </a:r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– </a:t>
            </a:r>
            <a:r>
              <a:rPr lang="ru-RU" altLang="ru-RU" sz="3200" b="1" i="1" dirty="0" err="1">
                <a:solidFill>
                  <a:srgbClr val="FF0000"/>
                </a:solidFill>
                <a:latin typeface="+mn-lt"/>
              </a:rPr>
              <a:t>pp</a:t>
            </a:r>
            <a:r>
              <a:rPr lang="ru-RU" altLang="ru-RU" sz="3200" dirty="0" smtClean="0">
                <a:solidFill>
                  <a:srgbClr val="000099"/>
                </a:solidFill>
                <a:latin typeface="+mn-lt"/>
              </a:rPr>
              <a:t> </a:t>
            </a:r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–</a:t>
            </a:r>
            <a:r>
              <a:rPr lang="ru-RU" altLang="ru-RU" sz="3200" dirty="0" smtClean="0">
                <a:solidFill>
                  <a:srgbClr val="000099"/>
                </a:solidFill>
                <a:latin typeface="+mn-lt"/>
              </a:rPr>
              <a:t> </a:t>
            </a:r>
            <a:endParaRPr lang="ru-RU" altLang="ru-RU" sz="3200" dirty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Autofit/>
          </a:bodyPr>
          <a:lstStyle/>
          <a:p>
            <a:r>
              <a:rPr lang="ru-RU" dirty="0"/>
              <a:t>Переведите на русский язык итальянские обозначения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динамических </a:t>
            </a:r>
            <a:r>
              <a:rPr lang="ru-RU" dirty="0"/>
              <a:t>оттенков: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042895" y="3048291"/>
            <a:ext cx="1996941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26443" y="3059661"/>
            <a:ext cx="211989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D:\Карикатуры\Карикатуры\RAD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356992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72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98804" y="2462029"/>
            <a:ext cx="5585364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Меццо-пиано – </a:t>
            </a:r>
            <a:r>
              <a:rPr lang="ru-RU" altLang="ru-RU" sz="3200" b="1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mp</a:t>
            </a:r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 – не очень</a:t>
            </a:r>
            <a:endParaRPr lang="ru-RU" altLang="ru-RU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Autofit/>
          </a:bodyPr>
          <a:lstStyle/>
          <a:p>
            <a:r>
              <a:rPr lang="ru-RU" dirty="0"/>
              <a:t>Переведите на русский язык итальянские обозначения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динамических </a:t>
            </a:r>
            <a:r>
              <a:rPr lang="ru-RU" dirty="0"/>
              <a:t>оттенков: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90604" y="2473905"/>
            <a:ext cx="9525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altLang="ru-RU" sz="3200" dirty="0" smtClean="0">
                <a:solidFill>
                  <a:srgbClr val="002060"/>
                </a:solidFill>
              </a:rPr>
              <a:t>тихо</a:t>
            </a:r>
            <a:endParaRPr lang="ru-RU" altLang="ru-RU" sz="3200" dirty="0">
              <a:solidFill>
                <a:srgbClr val="002060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5732324" y="3040670"/>
            <a:ext cx="1069065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C:\Users\Палецких Елена\Pictures\Мои рисунки\Векторные\S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356992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44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98804" y="2450105"/>
            <a:ext cx="6809500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Меццо-форте              не очень</a:t>
            </a:r>
            <a:r>
              <a:rPr lang="en-US" altLang="ru-RU" sz="32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громко</a:t>
            </a:r>
            <a:endParaRPr lang="ru-RU" altLang="ru-RU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98804" y="2462029"/>
            <a:ext cx="6737492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ru-RU" altLang="ru-RU" sz="3200" dirty="0">
                <a:solidFill>
                  <a:srgbClr val="000099"/>
                </a:solidFill>
                <a:latin typeface="+mn-lt"/>
              </a:rPr>
              <a:t> </a:t>
            </a:r>
            <a:r>
              <a:rPr lang="ru-RU" altLang="ru-RU" sz="3200" dirty="0" smtClean="0">
                <a:solidFill>
                  <a:srgbClr val="000099"/>
                </a:solidFill>
                <a:latin typeface="+mn-lt"/>
              </a:rPr>
              <a:t>                         </a:t>
            </a:r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 – </a:t>
            </a:r>
            <a:r>
              <a:rPr lang="ru-RU" altLang="ru-RU" sz="32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m</a:t>
            </a:r>
            <a:r>
              <a:rPr lang="en-US" altLang="ru-RU" sz="32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f</a:t>
            </a:r>
            <a:r>
              <a:rPr lang="ru-RU" altLang="ru-RU" sz="3200" dirty="0" smtClean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–</a:t>
            </a:r>
            <a:r>
              <a:rPr lang="ru-RU" altLang="ru-RU" sz="3200" dirty="0" smtClean="0">
                <a:solidFill>
                  <a:srgbClr val="000099"/>
                </a:solidFill>
                <a:latin typeface="+mn-lt"/>
              </a:rPr>
              <a:t> </a:t>
            </a:r>
            <a:endParaRPr lang="ru-RU" altLang="ru-RU" sz="3200" dirty="0">
              <a:latin typeface="+mn-lt"/>
            </a:endParaRPr>
          </a:p>
        </p:txBody>
      </p:sp>
      <p:pic>
        <p:nvPicPr>
          <p:cNvPr id="4098" name="Picture 2" descr="C:\Users\Палецких Елена\Pictures\Мои рисунки\Векторные\VOL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356992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Autofit/>
          </a:bodyPr>
          <a:lstStyle/>
          <a:p>
            <a:r>
              <a:rPr lang="ru-RU" dirty="0"/>
              <a:t>Переведите на русский язык итальянские обозначения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динамических </a:t>
            </a:r>
            <a:r>
              <a:rPr lang="ru-RU" dirty="0"/>
              <a:t>оттенков: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4211960" y="3040670"/>
            <a:ext cx="2952328" cy="10231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11560" y="3061133"/>
            <a:ext cx="2333521" cy="433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19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«Нельзя </a:t>
            </a:r>
            <a:r>
              <a:rPr lang="ru-RU" dirty="0">
                <a:solidFill>
                  <a:srgbClr val="FF0000"/>
                </a:solidFill>
              </a:rPr>
              <a:t>путать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67544" y="1628800"/>
            <a:ext cx="8208912" cy="109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3200" dirty="0">
                <a:solidFill>
                  <a:srgbClr val="002060"/>
                </a:solidFill>
                <a:latin typeface="Calibri"/>
              </a:rPr>
              <a:t>Марию Павловну (</a:t>
            </a:r>
            <a:r>
              <a:rPr lang="ru-RU" altLang="ru-RU" sz="3200" b="1" i="1" dirty="0" err="1" smtClean="0">
                <a:solidFill>
                  <a:srgbClr val="FF0000"/>
                </a:solidFill>
                <a:latin typeface="Calibri"/>
              </a:rPr>
              <a:t>mp</a:t>
            </a:r>
            <a:r>
              <a:rPr lang="ru-RU" altLang="ru-RU" sz="3200" dirty="0" smtClean="0">
                <a:solidFill>
                  <a:srgbClr val="002060"/>
                </a:solidFill>
                <a:latin typeface="Calibri"/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3200" dirty="0" smtClean="0">
                <a:solidFill>
                  <a:srgbClr val="002060"/>
                </a:solidFill>
                <a:latin typeface="Calibri"/>
              </a:rPr>
              <a:t>с </a:t>
            </a:r>
            <a:r>
              <a:rPr lang="ru-RU" altLang="ru-RU" sz="3200" dirty="0">
                <a:solidFill>
                  <a:srgbClr val="002060"/>
                </a:solidFill>
                <a:latin typeface="Calibri"/>
              </a:rPr>
              <a:t>Марией Фёдоровной (</a:t>
            </a:r>
            <a:r>
              <a:rPr lang="ru-RU" altLang="ru-RU" sz="3200" b="1" i="1" dirty="0" err="1">
                <a:solidFill>
                  <a:srgbClr val="FF0000"/>
                </a:solidFill>
                <a:latin typeface="Calibri"/>
              </a:rPr>
              <a:t>mf</a:t>
            </a:r>
            <a:r>
              <a:rPr lang="ru-RU" altLang="ru-RU" sz="3200" dirty="0">
                <a:solidFill>
                  <a:srgbClr val="002060"/>
                </a:solidFill>
                <a:latin typeface="Calibri"/>
              </a:rPr>
              <a:t>), </a:t>
            </a:r>
          </a:p>
        </p:txBody>
      </p:sp>
      <p:pic>
        <p:nvPicPr>
          <p:cNvPr id="8" name="Picture 2" descr="D:\Карикатуры\Женщины\MUGHUG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3363088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Карикатуры\Карикатуры\CELEBR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85348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49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«Нельзя </a:t>
            </a:r>
            <a:r>
              <a:rPr lang="ru-RU" dirty="0">
                <a:solidFill>
                  <a:srgbClr val="FF0000"/>
                </a:solidFill>
              </a:rPr>
              <a:t>путать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67544" y="1628800"/>
            <a:ext cx="8208912" cy="109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3200" dirty="0">
                <a:solidFill>
                  <a:srgbClr val="002060"/>
                </a:solidFill>
                <a:latin typeface="Calibri"/>
              </a:rPr>
              <a:t>Петю (</a:t>
            </a:r>
            <a:r>
              <a:rPr lang="ru-RU" altLang="ru-RU" sz="3200" b="1" i="1" dirty="0">
                <a:solidFill>
                  <a:srgbClr val="FF0000"/>
                </a:solidFill>
                <a:latin typeface="Calibri"/>
              </a:rPr>
              <a:t>p</a:t>
            </a:r>
            <a:r>
              <a:rPr lang="ru-RU" altLang="ru-RU" sz="3200" dirty="0">
                <a:solidFill>
                  <a:srgbClr val="002060"/>
                </a:solidFill>
                <a:latin typeface="Calibri"/>
              </a:rPr>
              <a:t>) </a:t>
            </a:r>
          </a:p>
          <a:p>
            <a:pPr eaLnBrk="1" hangingPunct="1"/>
            <a:r>
              <a:rPr lang="ru-RU" altLang="ru-RU" sz="3200" dirty="0">
                <a:solidFill>
                  <a:srgbClr val="002060"/>
                </a:solidFill>
                <a:latin typeface="Calibri"/>
              </a:rPr>
              <a:t>с Петром Петровичем (</a:t>
            </a:r>
            <a:r>
              <a:rPr lang="ru-RU" altLang="ru-RU" sz="3200" b="1" i="1" dirty="0" err="1">
                <a:solidFill>
                  <a:srgbClr val="FF0000"/>
                </a:solidFill>
                <a:latin typeface="Calibri"/>
              </a:rPr>
              <a:t>pp</a:t>
            </a:r>
            <a:r>
              <a:rPr lang="ru-RU" altLang="ru-RU" sz="3200" dirty="0">
                <a:solidFill>
                  <a:srgbClr val="002060"/>
                </a:solidFill>
                <a:latin typeface="Calibri"/>
              </a:rPr>
              <a:t>), </a:t>
            </a:r>
          </a:p>
        </p:txBody>
      </p:sp>
      <p:pic>
        <p:nvPicPr>
          <p:cNvPr id="10" name="Picture 2" descr="D:\Карикатуры\Карикатуры\DESKBOU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576" y="3358497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Карикатуры\Карикатуры\FLOWER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0112" y="3374964"/>
            <a:ext cx="2743200" cy="27535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27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«Нельзя </a:t>
            </a:r>
            <a:r>
              <a:rPr lang="ru-RU" dirty="0">
                <a:solidFill>
                  <a:srgbClr val="FF0000"/>
                </a:solidFill>
              </a:rPr>
              <a:t>путать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4882" y="1628800"/>
            <a:ext cx="8191574" cy="1585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3200" dirty="0">
                <a:solidFill>
                  <a:srgbClr val="002060"/>
                </a:solidFill>
                <a:latin typeface="Calibri"/>
              </a:rPr>
              <a:t>а Федю (</a:t>
            </a:r>
            <a:r>
              <a:rPr lang="ru-RU" altLang="ru-RU" sz="3200" b="1" i="1" dirty="0">
                <a:solidFill>
                  <a:srgbClr val="FF0000"/>
                </a:solidFill>
                <a:latin typeface="Calibri"/>
              </a:rPr>
              <a:t>f</a:t>
            </a:r>
            <a:r>
              <a:rPr lang="ru-RU" altLang="ru-RU" sz="3200" dirty="0">
                <a:solidFill>
                  <a:srgbClr val="002060"/>
                </a:solidFill>
                <a:latin typeface="Calibri"/>
              </a:rPr>
              <a:t>) </a:t>
            </a:r>
            <a:endParaRPr lang="ru-RU" altLang="ru-RU" sz="3200" dirty="0" smtClean="0">
              <a:solidFill>
                <a:srgbClr val="002060"/>
              </a:solidFill>
              <a:latin typeface="Calibri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3200" dirty="0">
                <a:solidFill>
                  <a:srgbClr val="002060"/>
                </a:solidFill>
                <a:latin typeface="Calibri"/>
              </a:rPr>
              <a:t>с Фёдором Фёдоровичем (</a:t>
            </a:r>
            <a:r>
              <a:rPr lang="ru-RU" altLang="ru-RU" sz="3200" b="1" i="1" dirty="0" err="1">
                <a:solidFill>
                  <a:srgbClr val="FF0000"/>
                </a:solidFill>
                <a:latin typeface="Calibri"/>
              </a:rPr>
              <a:t>ff</a:t>
            </a:r>
            <a:r>
              <a:rPr lang="ru-RU" altLang="ru-RU" sz="3200" dirty="0" smtClean="0">
                <a:solidFill>
                  <a:srgbClr val="002060"/>
                </a:solidFill>
                <a:latin typeface="Calibri"/>
              </a:rPr>
              <a:t>)».</a:t>
            </a:r>
          </a:p>
          <a:p>
            <a:pPr lvl="7" eaLnBrk="1" hangingPunct="1"/>
            <a:r>
              <a:rPr lang="ru-RU" altLang="ru-RU" sz="3200" smtClean="0">
                <a:solidFill>
                  <a:srgbClr val="002060"/>
                </a:solidFill>
                <a:latin typeface="Calibri"/>
              </a:rPr>
              <a:t>    Г</a:t>
            </a:r>
            <a:r>
              <a:rPr lang="ru-RU" altLang="ru-RU" sz="3200" dirty="0" smtClean="0">
                <a:solidFill>
                  <a:srgbClr val="002060"/>
                </a:solidFill>
                <a:latin typeface="Calibri"/>
              </a:rPr>
              <a:t>. Нейгауз</a:t>
            </a:r>
            <a:endParaRPr lang="ru-RU" altLang="ru-RU" sz="32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050" name="Picture 2" descr="D:\Карикатуры\Карикатуры\#@!!FL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74964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Карикатуры\Карикатуры\YAHOOC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58497"/>
            <a:ext cx="2743200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56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r>
              <a:rPr lang="ru-RU" dirty="0"/>
              <a:t>Как с помощью динамики создать музыкальный образ </a:t>
            </a:r>
            <a:r>
              <a:rPr lang="ru-RU" dirty="0" smtClean="0">
                <a:solidFill>
                  <a:srgbClr val="FF0000"/>
                </a:solidFill>
              </a:rPr>
              <a:t>«эхо»</a:t>
            </a:r>
            <a:r>
              <a:rPr lang="ru-RU" dirty="0" smtClean="0">
                <a:solidFill>
                  <a:srgbClr val="002060"/>
                </a:solidFill>
              </a:rPr>
              <a:t>?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62757" y="4350824"/>
            <a:ext cx="981548" cy="66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731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731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731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731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 i="1" dirty="0" err="1">
                <a:solidFill>
                  <a:srgbClr val="002060"/>
                </a:solidFill>
                <a:latin typeface="+mn-lt"/>
              </a:rPr>
              <a:t>pp</a:t>
            </a:r>
            <a:endParaRPr lang="ru-RU" altLang="ru-RU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042136" y="4337158"/>
            <a:ext cx="762000" cy="66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731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731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731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731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 i="1" dirty="0">
                <a:solidFill>
                  <a:srgbClr val="002060"/>
                </a:solidFill>
                <a:latin typeface="+mn-lt"/>
              </a:rPr>
              <a:t>p</a:t>
            </a:r>
            <a:endParaRPr lang="ru-RU" altLang="ru-RU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103233" y="4350824"/>
            <a:ext cx="1162050" cy="66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731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731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731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731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 i="1" dirty="0" err="1">
                <a:solidFill>
                  <a:srgbClr val="002060"/>
                </a:solidFill>
                <a:latin typeface="+mn-lt"/>
              </a:rPr>
              <a:t>mp</a:t>
            </a:r>
            <a:endParaRPr lang="ru-RU" altLang="ru-RU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500806" y="4350824"/>
            <a:ext cx="658812" cy="66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731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731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731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731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 i="1">
                <a:solidFill>
                  <a:srgbClr val="002060"/>
                </a:solidFill>
                <a:latin typeface="+mn-lt"/>
              </a:rPr>
              <a:t>f</a:t>
            </a:r>
            <a:endParaRPr lang="ru-RU" altLang="ru-RU" sz="36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749300" y="4337158"/>
            <a:ext cx="673416" cy="66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731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731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731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731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 i="1" dirty="0" err="1">
                <a:solidFill>
                  <a:srgbClr val="002060"/>
                </a:solidFill>
                <a:latin typeface="+mn-lt"/>
              </a:rPr>
              <a:t>ff</a:t>
            </a:r>
            <a:endParaRPr lang="ru-RU" altLang="ru-RU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6972" y="4337158"/>
            <a:ext cx="1058862" cy="66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731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731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731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731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 i="1" dirty="0" err="1">
                <a:solidFill>
                  <a:srgbClr val="002060"/>
                </a:solidFill>
                <a:latin typeface="+mn-lt"/>
              </a:rPr>
              <a:t>mf</a:t>
            </a:r>
            <a:endParaRPr lang="ru-RU" altLang="ru-RU" sz="3600" b="1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1628215" y="5013176"/>
            <a:ext cx="6794500" cy="751187"/>
            <a:chOff x="495" y="1422"/>
            <a:chExt cx="3567" cy="422"/>
          </a:xfrm>
        </p:grpSpPr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2763" y="1472"/>
              <a:ext cx="692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7306" tIns="53653" rIns="107306" bIns="53653">
              <a:spAutoFit/>
            </a:bodyPr>
            <a:lstStyle>
              <a:lvl1pPr defTabSz="107315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0731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07315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0731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07315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731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731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731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731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3600" b="1" i="1">
                  <a:solidFill>
                    <a:srgbClr val="FF0000"/>
                  </a:solidFill>
                  <a:latin typeface="+mn-lt"/>
                </a:rPr>
                <a:t>f</a:t>
              </a:r>
              <a:endParaRPr lang="ru-RU" altLang="ru-RU" sz="3600" b="1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1629" y="1472"/>
              <a:ext cx="692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7306" tIns="53653" rIns="107306" bIns="53653">
              <a:spAutoFit/>
            </a:bodyPr>
            <a:lstStyle>
              <a:lvl1pPr defTabSz="107315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0731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07315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0731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07315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731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731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731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731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3600" b="1" i="1">
                  <a:solidFill>
                    <a:srgbClr val="FF0000"/>
                  </a:solidFill>
                  <a:latin typeface="+mn-lt"/>
                </a:rPr>
                <a:t>f</a:t>
              </a:r>
              <a:endParaRPr lang="ru-RU" altLang="ru-RU" sz="3600" b="1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495" y="1472"/>
              <a:ext cx="692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7306" tIns="53653" rIns="107306" bIns="53653">
              <a:spAutoFit/>
            </a:bodyPr>
            <a:lstStyle>
              <a:lvl1pPr defTabSz="107315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0731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07315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0731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07315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731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731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731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731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3600" b="1" i="1">
                  <a:solidFill>
                    <a:srgbClr val="FF0000"/>
                  </a:solidFill>
                  <a:latin typeface="+mn-lt"/>
                </a:rPr>
                <a:t>f</a:t>
              </a:r>
              <a:endParaRPr lang="ru-RU" altLang="ru-RU" sz="3600" b="1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1039" y="1427"/>
              <a:ext cx="800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7306" tIns="53653" rIns="107306" bIns="53653">
              <a:spAutoFit/>
            </a:bodyPr>
            <a:lstStyle>
              <a:lvl1pPr defTabSz="107315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0731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07315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0731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07315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731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731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731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731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3600" b="1" i="1">
                  <a:solidFill>
                    <a:srgbClr val="FF0000"/>
                  </a:solidFill>
                  <a:latin typeface="+mn-lt"/>
                </a:rPr>
                <a:t>p</a:t>
              </a:r>
              <a:endParaRPr lang="ru-RU" altLang="ru-RU" sz="3600" b="1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2128" y="1427"/>
              <a:ext cx="800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7306" tIns="53653" rIns="107306" bIns="53653">
              <a:spAutoFit/>
            </a:bodyPr>
            <a:lstStyle>
              <a:lvl1pPr defTabSz="107315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0731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07315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0731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07315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731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731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731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731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3600" b="1" i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ru-RU" altLang="ru-RU" sz="3600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3262" y="1422"/>
              <a:ext cx="800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7306" tIns="53653" rIns="107306" bIns="53653">
              <a:spAutoFit/>
            </a:bodyPr>
            <a:lstStyle>
              <a:lvl1pPr defTabSz="107315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0731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07315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0731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07315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731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731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731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731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3600" b="1" i="1" dirty="0">
                  <a:solidFill>
                    <a:srgbClr val="FF0000"/>
                  </a:solidFill>
                  <a:latin typeface="+mn-lt"/>
                </a:rPr>
                <a:t>p</a:t>
              </a:r>
              <a:endParaRPr lang="ru-RU" altLang="ru-RU" sz="36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pic>
        <p:nvPicPr>
          <p:cNvPr id="16" name="Picture 2" descr="Высокогорь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36" y="1916832"/>
            <a:ext cx="3048000" cy="228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657833" y="2375756"/>
            <a:ext cx="4020914" cy="1368152"/>
          </a:xfrm>
          <a:prstGeom prst="round2Diag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1F497D"/>
                </a:solidFill>
                <a:ea typeface="+mj-ea"/>
                <a:cs typeface="+mj-cs"/>
              </a:rPr>
              <a:t>Орландо </a:t>
            </a:r>
            <a:r>
              <a:rPr lang="ru-RU" sz="3600" dirty="0" smtClean="0">
                <a:solidFill>
                  <a:srgbClr val="1F497D"/>
                </a:solidFill>
                <a:ea typeface="+mj-ea"/>
                <a:cs typeface="+mj-cs"/>
              </a:rPr>
              <a:t>Лассо </a:t>
            </a:r>
            <a:r>
              <a:rPr lang="ru-RU" sz="3600" dirty="0">
                <a:solidFill>
                  <a:srgbClr val="1F497D"/>
                </a:solidFill>
                <a:ea typeface="+mj-ea"/>
                <a:cs typeface="+mj-cs"/>
              </a:rPr>
              <a:t>«Эхо»</a:t>
            </a:r>
            <a:endParaRPr lang="ru-RU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1544304" y="5849326"/>
            <a:ext cx="588354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rlando_lasso_Echo_Song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2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Autofit/>
          </a:bodyPr>
          <a:lstStyle/>
          <a:p>
            <a:r>
              <a:rPr lang="ru-RU" dirty="0"/>
              <a:t>Как в изобразительном искусстве </a:t>
            </a:r>
            <a:r>
              <a:rPr lang="ru-RU" dirty="0" smtClean="0"/>
              <a:t>называют сочетание красного </a:t>
            </a:r>
            <a:r>
              <a:rPr lang="ru-RU" dirty="0"/>
              <a:t>и зелёного цветов</a:t>
            </a:r>
            <a:r>
              <a:rPr lang="ru-RU" dirty="0" smtClean="0"/>
              <a:t>?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945769"/>
              </p:ext>
            </p:extLst>
          </p:nvPr>
        </p:nvGraphicFramePr>
        <p:xfrm>
          <a:off x="1475656" y="2492895"/>
          <a:ext cx="6096000" cy="115212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008112"/>
                <a:gridCol w="1023888"/>
                <a:gridCol w="1016000"/>
                <a:gridCol w="1016000"/>
                <a:gridCol w="1016000"/>
                <a:gridCol w="1016000"/>
              </a:tblGrid>
              <a:tr h="1152128">
                <a:tc>
                  <a:txBody>
                    <a:bodyPr/>
                    <a:lstStyle/>
                    <a:p>
                      <a:pPr algn="ctr"/>
                      <a:r>
                        <a:rPr lang="en-US" sz="6600" i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f</a:t>
                      </a:r>
                      <a:endParaRPr lang="ru-RU" sz="6600" i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i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p</a:t>
                      </a:r>
                      <a:endParaRPr lang="ru-RU" sz="6600" i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i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f</a:t>
                      </a:r>
                      <a:endParaRPr lang="ru-RU" sz="6600" i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i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p</a:t>
                      </a:r>
                      <a:endParaRPr lang="ru-RU" sz="6600" i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i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f</a:t>
                      </a:r>
                      <a:endParaRPr lang="ru-RU" sz="6600" i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i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</a:tr>
            </a:tbl>
          </a:graphicData>
        </a:graphic>
      </p:graphicFrame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480702" y="4765600"/>
            <a:ext cx="2859016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Контраст</a:t>
            </a:r>
            <a:endParaRPr lang="ru-RU" altLang="ru-RU" sz="320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170300" y="5366396"/>
            <a:ext cx="3521894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Палецких Елена\Desktop\Динамика\иллюстрации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3456384" cy="2315777"/>
          </a:xfrm>
          <a:prstGeom prst="rect">
            <a:avLst/>
          </a:prstGeom>
          <a:solidFill>
            <a:srgbClr val="FFFFFF">
              <a:shade val="85000"/>
            </a:srgbClr>
          </a:solidFill>
          <a:ln w="4445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coolSlant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9583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Запишите динамические оттенки </a:t>
            </a:r>
            <a:endParaRPr lang="ru-RU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76055" y="4329090"/>
            <a:ext cx="1035844" cy="66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731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731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731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731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 i="1" dirty="0" err="1">
                <a:solidFill>
                  <a:srgbClr val="002060"/>
                </a:solidFill>
                <a:latin typeface="+mn-lt"/>
              </a:rPr>
              <a:t>pp</a:t>
            </a:r>
            <a:endParaRPr lang="ru-RU" altLang="ru-RU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374778" y="5666163"/>
            <a:ext cx="762000" cy="66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731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731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731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731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 i="1" dirty="0">
                <a:solidFill>
                  <a:srgbClr val="002060"/>
                </a:solidFill>
                <a:latin typeface="+mn-lt"/>
              </a:rPr>
              <a:t>p</a:t>
            </a:r>
            <a:endParaRPr lang="ru-RU" altLang="ru-RU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34726" y="4470793"/>
            <a:ext cx="1162050" cy="66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731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731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731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731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 i="1" dirty="0" err="1">
                <a:solidFill>
                  <a:srgbClr val="002060"/>
                </a:solidFill>
                <a:latin typeface="+mn-lt"/>
              </a:rPr>
              <a:t>mp</a:t>
            </a:r>
            <a:endParaRPr lang="ru-RU" altLang="ru-RU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374778" y="3997914"/>
            <a:ext cx="658812" cy="66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731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731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731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731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 i="1" dirty="0">
                <a:solidFill>
                  <a:srgbClr val="002060"/>
                </a:solidFill>
                <a:latin typeface="+mn-lt"/>
              </a:rPr>
              <a:t>f</a:t>
            </a:r>
            <a:endParaRPr lang="ru-RU" altLang="ru-RU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00620" y="5197508"/>
            <a:ext cx="830262" cy="66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731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731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731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731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 i="1" dirty="0" err="1">
                <a:solidFill>
                  <a:srgbClr val="002060"/>
                </a:solidFill>
                <a:latin typeface="+mn-lt"/>
              </a:rPr>
              <a:t>ff</a:t>
            </a:r>
            <a:endParaRPr lang="ru-RU" altLang="ru-RU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028832" y="5197508"/>
            <a:ext cx="1059656" cy="66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06" tIns="53653" rIns="107306" bIns="53653">
            <a:spAutoFit/>
          </a:bodyPr>
          <a:lstStyle>
            <a:lvl1pPr defTabSz="10731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731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731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731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731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 i="1" dirty="0" err="1">
                <a:solidFill>
                  <a:srgbClr val="002060"/>
                </a:solidFill>
                <a:latin typeface="+mn-lt"/>
              </a:rPr>
              <a:t>mf</a:t>
            </a:r>
            <a:endParaRPr lang="ru-RU" altLang="ru-RU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3" name="Picture 8" descr="clipbo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41" y="1772816"/>
            <a:ext cx="2990850" cy="2190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4572000" y="2040099"/>
            <a:ext cx="4100381" cy="1656184"/>
          </a:xfrm>
          <a:prstGeom prst="round2Diag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1F497D"/>
                </a:solidFill>
                <a:ea typeface="+mj-ea"/>
                <a:cs typeface="+mj-cs"/>
              </a:rPr>
              <a:t>Эдвард Григ </a:t>
            </a:r>
          </a:p>
          <a:p>
            <a:pPr algn="ctr"/>
            <a:r>
              <a:rPr lang="ru-RU" sz="3200" dirty="0" smtClean="0">
                <a:solidFill>
                  <a:srgbClr val="1F497D"/>
                </a:solidFill>
                <a:ea typeface="+mj-ea"/>
                <a:cs typeface="+mj-cs"/>
              </a:rPr>
              <a:t>«В пещере горного короля»</a:t>
            </a:r>
            <a:endParaRPr lang="ru-RU" sz="3200" dirty="0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2874601" y="5997339"/>
            <a:ext cx="394513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Э. Григ. В пещере горного короля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6177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1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72)">
                                      <p:cBhvr>
                                        <p:cTn id="6" dur="93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45976E-6 L 0.09514 0.14755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7" y="7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91212E-6 L 0.2467 -0.0474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26" y="-23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6.01295E-7 L 0.40642 0.12674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63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04533E-6 L 0.3243 0.02082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5" y="10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65402E-6 L 0.49028 0.19265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14" y="96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76688E-6 L 0.62084 0.0178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42" y="8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2492895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Художник –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80187" y="2492896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Композитор –</a:t>
            </a:r>
            <a:endParaRPr lang="ru-RU" sz="3200" dirty="0">
              <a:solidFill>
                <a:srgbClr val="002060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683568" y="3212275"/>
            <a:ext cx="3168352" cy="2672970"/>
            <a:chOff x="539552" y="3212275"/>
            <a:chExt cx="3168352" cy="2672970"/>
          </a:xfrm>
        </p:grpSpPr>
        <p:pic>
          <p:nvPicPr>
            <p:cNvPr id="1026" name="Picture 2" descr="C:\Users\Палецких Елена\Desktop\Динамика\иллюстрации\spectr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62178" y="3223469"/>
              <a:ext cx="1923099" cy="190071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39552" y="5300470"/>
              <a:ext cx="3168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>
                  <a:solidFill>
                    <a:srgbClr val="002060"/>
                  </a:solidFill>
                </a:rPr>
                <a:t>и</a:t>
              </a:r>
              <a:r>
                <a:rPr lang="ru-RU" sz="3200" dirty="0" smtClean="0">
                  <a:solidFill>
                    <a:srgbClr val="002060"/>
                  </a:solidFill>
                </a:rPr>
                <a:t>з цветов</a:t>
              </a:r>
              <a:endParaRPr lang="ru-RU" sz="3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380187" y="3212274"/>
            <a:ext cx="3168352" cy="2673709"/>
            <a:chOff x="5547073" y="3212275"/>
            <a:chExt cx="3168352" cy="2673709"/>
          </a:xfrm>
        </p:grpSpPr>
        <p:pic>
          <p:nvPicPr>
            <p:cNvPr id="1027" name="Picture 3" descr="C:\Users\Палецких Елена\Desktop\Динамика\иллюстрации\000002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030" y="3212275"/>
              <a:ext cx="1920240" cy="192024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547073" y="5301209"/>
              <a:ext cx="3168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>
                  <a:solidFill>
                    <a:srgbClr val="002060"/>
                  </a:solidFill>
                </a:rPr>
                <a:t>и</a:t>
              </a:r>
              <a:r>
                <a:rPr lang="ru-RU" sz="3200" dirty="0" smtClean="0">
                  <a:solidFill>
                    <a:srgbClr val="002060"/>
                  </a:solidFill>
                </a:rPr>
                <a:t>з звуков</a:t>
              </a:r>
              <a:endParaRPr lang="ru-RU" sz="32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7"/>
            <a:ext cx="8219256" cy="1930227"/>
          </a:xfrm>
        </p:spPr>
        <p:txBody>
          <a:bodyPr>
            <a:normAutofit/>
          </a:bodyPr>
          <a:lstStyle/>
          <a:p>
            <a:r>
              <a:rPr lang="ru-RU" dirty="0"/>
              <a:t>Из каких «кирпичиков» композитор «строит» музыкальное произведение,  а художник создаёт картину?</a:t>
            </a:r>
          </a:p>
        </p:txBody>
      </p:sp>
    </p:spTree>
    <p:extLst>
      <p:ext uri="{BB962C8B-B14F-4D97-AF65-F5344CB8AC3E}">
        <p14:creationId xmlns:p14="http://schemas.microsoft.com/office/powerpoint/2010/main" val="107095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lang="ru-RU" dirty="0"/>
              <a:t>Что напоминает вам это сочетание цветов?</a:t>
            </a:r>
          </a:p>
        </p:txBody>
      </p:sp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220630" y="2348880"/>
            <a:ext cx="8686800" cy="1447800"/>
            <a:chOff x="144" y="1440"/>
            <a:chExt cx="5472" cy="9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144" y="1440"/>
              <a:ext cx="913" cy="912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FF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1057" y="1440"/>
              <a:ext cx="910" cy="912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FF99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1967" y="1440"/>
              <a:ext cx="913" cy="912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2880" y="1440"/>
              <a:ext cx="913" cy="912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3793" y="1440"/>
              <a:ext cx="910" cy="912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4703" y="1440"/>
              <a:ext cx="913" cy="912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rgbClr val="800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220630" y="2425080"/>
            <a:ext cx="1447800" cy="11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sz="6600" b="1" i="1" dirty="0" err="1" smtClean="0">
                <a:solidFill>
                  <a:srgbClr val="000000"/>
                </a:solidFill>
                <a:latin typeface="+mn-lt"/>
              </a:rPr>
              <a:t>pp</a:t>
            </a:r>
            <a:endParaRPr lang="ru-RU" altLang="ru-RU" sz="6600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1668430" y="2425080"/>
            <a:ext cx="1447800" cy="11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sz="6000" b="1" i="1" dirty="0">
                <a:solidFill>
                  <a:srgbClr val="000000"/>
                </a:solidFill>
              </a:rPr>
              <a:t> </a:t>
            </a:r>
            <a:r>
              <a:rPr lang="ru-RU" altLang="ru-RU" sz="6600" b="1" i="1" dirty="0">
                <a:solidFill>
                  <a:srgbClr val="000000"/>
                </a:solidFill>
                <a:latin typeface="+mn-lt"/>
              </a:rPr>
              <a:t>p</a:t>
            </a: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3116230" y="2425080"/>
            <a:ext cx="1447801" cy="11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sz="6600" b="1" i="1" dirty="0" err="1">
                <a:solidFill>
                  <a:srgbClr val="000000"/>
                </a:solidFill>
                <a:latin typeface="+mn-lt"/>
              </a:rPr>
              <a:t>mp</a:t>
            </a:r>
            <a:endParaRPr lang="ru-RU" altLang="ru-RU" sz="6600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4564029" y="2425080"/>
            <a:ext cx="1447800" cy="11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sz="6600" b="1" i="1" dirty="0" err="1">
                <a:solidFill>
                  <a:srgbClr val="000000"/>
                </a:solidFill>
                <a:latin typeface="+mn-lt"/>
              </a:rPr>
              <a:t>mf</a:t>
            </a:r>
            <a:endParaRPr lang="ru-RU" altLang="ru-RU" sz="6600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6011829" y="2425080"/>
            <a:ext cx="1446213" cy="11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ru-RU" altLang="ru-RU" sz="6000" b="1" i="1" dirty="0">
                <a:solidFill>
                  <a:srgbClr val="000000"/>
                </a:solidFill>
              </a:rPr>
              <a:t>  </a:t>
            </a:r>
            <a:r>
              <a:rPr lang="ru-RU" altLang="ru-RU" sz="6600" b="1" i="1" dirty="0">
                <a:solidFill>
                  <a:srgbClr val="000000"/>
                </a:solidFill>
                <a:latin typeface="+mn-lt"/>
              </a:rPr>
              <a:t>f</a:t>
            </a: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7459629" y="2425080"/>
            <a:ext cx="1447801" cy="11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ru-RU" altLang="ru-RU" sz="6000" b="1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altLang="ru-RU" sz="6600" b="1" i="1" dirty="0" err="1">
                <a:solidFill>
                  <a:srgbClr val="000000"/>
                </a:solidFill>
                <a:latin typeface="+mn-lt"/>
              </a:rPr>
              <a:t>ff</a:t>
            </a:r>
            <a:endParaRPr lang="ru-RU" altLang="ru-RU" sz="6600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511175" y="4414838"/>
            <a:ext cx="8296275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306" tIns="53653" rIns="107306" bIns="53653">
            <a:spAutoFit/>
          </a:bodyPr>
          <a:lstStyle>
            <a:lvl1pPr defTabSz="10731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731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731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731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731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73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dirty="0" smtClean="0">
                <a:solidFill>
                  <a:srgbClr val="002060"/>
                </a:solidFill>
                <a:latin typeface="+mn-lt"/>
              </a:rPr>
              <a:t>Свойство цвета – светлоту. 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2392329" y="5015634"/>
            <a:ext cx="4627943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7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62257" y="1844824"/>
            <a:ext cx="681949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Танцевальная</a:t>
            </a:r>
          </a:p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импровизация</a:t>
            </a:r>
            <a:endParaRPr lang="ru-RU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234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etskaya_tanceval_naya_muzyka_-_Veselaya_detskaya_kantri_muzy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94806" y="5949280"/>
            <a:ext cx="609600" cy="60960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646113" y="605259"/>
            <a:ext cx="8686026" cy="5859509"/>
            <a:chOff x="646113" y="605259"/>
            <a:chExt cx="8686026" cy="5859509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691178" y="1557488"/>
              <a:ext cx="8640961" cy="4907280"/>
              <a:chOff x="714644" y="1488539"/>
              <a:chExt cx="8640961" cy="4907280"/>
            </a:xfrm>
          </p:grpSpPr>
          <p:sp>
            <p:nvSpPr>
              <p:cNvPr id="3" name="Овал 2"/>
              <p:cNvSpPr/>
              <p:nvPr/>
            </p:nvSpPr>
            <p:spPr>
              <a:xfrm rot="849201">
                <a:off x="714644" y="1488539"/>
                <a:ext cx="8640961" cy="4907280"/>
              </a:xfrm>
              <a:prstGeom prst="ellipse">
                <a:avLst/>
              </a:prstGeom>
              <a:solidFill>
                <a:srgbClr val="FFFF66"/>
              </a:solidFill>
              <a:ln w="34925">
                <a:solidFill>
                  <a:srgbClr val="FFFFF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Front" fov="2700000">
                  <a:rot lat="19086000" lon="19067999" rev="3108000"/>
                </a:camera>
                <a:lightRig rig="threePt" dir="t">
                  <a:rot lat="0" lon="0" rev="0"/>
                </a:lightRig>
              </a:scene3d>
              <a:sp3d extrusionH="38100" prstMaterial="clear">
                <a:bevelT w="260350" h="50800" prst="softRound"/>
                <a:bevelB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endParaRPr lang="ru-RU"/>
              </a:p>
            </p:txBody>
          </p:sp>
          <p:pic>
            <p:nvPicPr>
              <p:cNvPr id="4" name="Picture 4" descr="C:\Users\Палецких Елена\Desktop\3WKPf.gif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9" y="2420887"/>
                <a:ext cx="1857375" cy="214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2" descr="C:\Users\Палецких Елена\Desktop\Работа\Презентации\Анимашки\Люди\sporta-1097[1].gif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3888" y="1766024"/>
                <a:ext cx="1357313" cy="18145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4" descr="16[1]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7581" y="3284989"/>
                <a:ext cx="1571625" cy="2114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6" descr="C:\Users\Палецких Елена\Desktop\11785812.gif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2161" y="2420888"/>
                <a:ext cx="1857375" cy="214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6" name="Picture 2" descr="C:\Users\Палецких Елена\Desktop\Работа\Презентации\Анимашки\Анимашки\Рисунок12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7702" y="918196"/>
              <a:ext cx="257175" cy="257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Палецких Елена\Desktop\Работа\Презентации\Анимашки\Анимашки\Рисунок6.gif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663" y="1430721"/>
              <a:ext cx="257175" cy="257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Палецких Елена\Desktop\Работа\Презентации\Анимашки\Анимашки\Рисунок7.gif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113" y="1957550"/>
              <a:ext cx="257175" cy="257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Палецких Елена\Desktop\Работа\Презентации\Анимашки\Анимашки\Рисунок8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918196"/>
              <a:ext cx="257175" cy="257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Палецких Елена\Desktop\Работа\Презентации\Анимашки\Анимашки\Рисунок9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223" y="605259"/>
              <a:ext cx="257175" cy="257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C:\Users\Палецких Елена\Desktop\Работа\Презентации\Анимашки\Анимашки\Рисунок10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884" y="1428901"/>
              <a:ext cx="257175" cy="257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:\Users\Палецких Елена\Desktop\Работа\Презентации\Анимашки\Анимашки\Рисунок11.gif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1957550"/>
              <a:ext cx="257175" cy="257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862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08698" y="2498816"/>
            <a:ext cx="39356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Задание</a:t>
            </a:r>
            <a:endParaRPr lang="ru-RU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142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46048"/>
          </a:xfrm>
        </p:spPr>
        <p:txBody>
          <a:bodyPr>
            <a:normAutofit/>
          </a:bodyPr>
          <a:lstStyle/>
          <a:p>
            <a:r>
              <a:rPr lang="ru-RU" dirty="0"/>
              <a:t>Прочитайте стихотворение и запишите встречающиеся в нём </a:t>
            </a:r>
            <a:r>
              <a:rPr lang="ru-RU" dirty="0">
                <a:solidFill>
                  <a:srgbClr val="FF0000"/>
                </a:solidFill>
              </a:rPr>
              <a:t>динамические оттенки </a:t>
            </a:r>
            <a:r>
              <a:rPr lang="ru-RU" dirty="0"/>
              <a:t>итальянскими обозначениями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971600" y="2550316"/>
            <a:ext cx="2664296" cy="3733040"/>
            <a:chOff x="971600" y="2550316"/>
            <a:chExt cx="2664296" cy="3733040"/>
          </a:xfrm>
        </p:grpSpPr>
        <p:sp>
          <p:nvSpPr>
            <p:cNvPr id="11" name="Куб 10"/>
            <p:cNvSpPr/>
            <p:nvPr/>
          </p:nvSpPr>
          <p:spPr>
            <a:xfrm flipH="1">
              <a:off x="971600" y="2550316"/>
              <a:ext cx="2664296" cy="3733040"/>
            </a:xfrm>
            <a:prstGeom prst="cube">
              <a:avLst>
                <a:gd name="adj" fmla="val 4844"/>
              </a:avLst>
            </a:prstGeom>
            <a:solidFill>
              <a:srgbClr val="003399"/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9058" y="2725287"/>
              <a:ext cx="25468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1"/>
                  </a:solidFill>
                </a:rPr>
                <a:t>Е. Королёва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287177" y="3344704"/>
              <a:ext cx="2198102" cy="258532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ru-RU" sz="5400" b="1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Сказка</a:t>
              </a:r>
            </a:p>
            <a:p>
              <a:pPr algn="ctr"/>
              <a:r>
                <a:rPr lang="ru-RU" sz="5400" b="1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про</a:t>
              </a:r>
            </a:p>
            <a:p>
              <a:pPr algn="ctr"/>
              <a:r>
                <a:rPr lang="ru-RU" sz="5400" b="1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кота</a:t>
              </a:r>
              <a:endPara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44704"/>
            <a:ext cx="1658937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40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i="1" dirty="0" smtClean="0">
                <a:latin typeface="Calibri" panose="020F0502020204030204" pitchFamily="34" charset="0"/>
              </a:rPr>
              <a:t>pp    p    </a:t>
            </a:r>
            <a:r>
              <a:rPr lang="en-US" sz="6000" b="1" i="1" dirty="0" err="1" smtClean="0">
                <a:latin typeface="Calibri" panose="020F0502020204030204" pitchFamily="34" charset="0"/>
              </a:rPr>
              <a:t>mp</a:t>
            </a:r>
            <a:r>
              <a:rPr lang="en-US" sz="6000" b="1" i="1" dirty="0" smtClean="0">
                <a:latin typeface="Calibri" panose="020F0502020204030204" pitchFamily="34" charset="0"/>
              </a:rPr>
              <a:t>    mf    f    </a:t>
            </a:r>
            <a:r>
              <a:rPr lang="en-US" sz="6000" b="1" i="1" dirty="0" err="1" smtClean="0">
                <a:latin typeface="Calibri" panose="020F0502020204030204" pitchFamily="34" charset="0"/>
              </a:rPr>
              <a:t>ff</a:t>
            </a:r>
            <a:endParaRPr lang="ru-RU" sz="6000" b="1" i="1" dirty="0">
              <a:latin typeface="Calibri" panose="020F050202020403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51520" y="1700807"/>
            <a:ext cx="8568952" cy="4913749"/>
            <a:chOff x="251520" y="1700807"/>
            <a:chExt cx="8568952" cy="4913749"/>
          </a:xfrm>
        </p:grpSpPr>
        <p:pic>
          <p:nvPicPr>
            <p:cNvPr id="2053" name="Picture 5" descr="C:\Users\Палецких Елена\Desktop\pod-nadpis1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700807"/>
              <a:ext cx="8568952" cy="49137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070760" y="3140968"/>
              <a:ext cx="3497616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600" dirty="0">
                  <a:solidFill>
                    <a:srgbClr val="002060"/>
                  </a:solidFill>
                </a:rPr>
                <a:t>Жил кот Василий. </a:t>
              </a:r>
            </a:p>
            <a:p>
              <a:r>
                <a:rPr lang="ru-RU" sz="2600" dirty="0">
                  <a:solidFill>
                    <a:srgbClr val="002060"/>
                  </a:solidFill>
                </a:rPr>
                <a:t>Ленивый был кот!</a:t>
              </a:r>
            </a:p>
            <a:p>
              <a:r>
                <a:rPr lang="ru-RU" sz="2600" dirty="0">
                  <a:solidFill>
                    <a:srgbClr val="002060"/>
                  </a:solidFill>
                </a:rPr>
                <a:t>Острые зубы</a:t>
              </a:r>
            </a:p>
            <a:p>
              <a:r>
                <a:rPr lang="ru-RU" sz="2600" dirty="0">
                  <a:solidFill>
                    <a:srgbClr val="002060"/>
                  </a:solidFill>
                </a:rPr>
                <a:t>И толстый живот.</a:t>
              </a:r>
            </a:p>
          </p:txBody>
        </p:sp>
        <p:pic>
          <p:nvPicPr>
            <p:cNvPr id="14" name="Picture 3" descr="PC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430" y="2558603"/>
              <a:ext cx="2857500" cy="2857500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17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i="1" dirty="0" smtClean="0">
                <a:latin typeface="Calibri" panose="020F0502020204030204" pitchFamily="34" charset="0"/>
              </a:rPr>
              <a:t>pp    p    </a:t>
            </a:r>
            <a:r>
              <a:rPr lang="en-US" sz="6000" b="1" i="1" dirty="0" err="1" smtClean="0">
                <a:latin typeface="Calibri" panose="020F0502020204030204" pitchFamily="34" charset="0"/>
              </a:rPr>
              <a:t>mp</a:t>
            </a:r>
            <a:r>
              <a:rPr lang="en-US" sz="6000" b="1" i="1" dirty="0" smtClean="0">
                <a:latin typeface="Calibri" panose="020F0502020204030204" pitchFamily="34" charset="0"/>
              </a:rPr>
              <a:t>    mf    f    </a:t>
            </a:r>
            <a:r>
              <a:rPr lang="en-US" sz="6000" b="1" i="1" dirty="0" err="1" smtClean="0">
                <a:latin typeface="Calibri" panose="020F0502020204030204" pitchFamily="34" charset="0"/>
              </a:rPr>
              <a:t>ff</a:t>
            </a:r>
            <a:endParaRPr lang="ru-RU" sz="6000" b="1" i="1" dirty="0">
              <a:latin typeface="Calibri" panose="020F050202020403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51520" y="1700807"/>
            <a:ext cx="8568952" cy="4913749"/>
            <a:chOff x="251520" y="1700807"/>
            <a:chExt cx="8568952" cy="4913749"/>
          </a:xfrm>
        </p:grpSpPr>
        <p:pic>
          <p:nvPicPr>
            <p:cNvPr id="2053" name="Picture 5" descr="C:\Users\Палецких Елена\Desktop\pod-nadpis1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700807"/>
              <a:ext cx="8568952" cy="49137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971600" y="3141288"/>
              <a:ext cx="3564396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600" dirty="0">
                  <a:solidFill>
                    <a:srgbClr val="FF0000"/>
                  </a:solidFill>
                </a:rPr>
                <a:t>Очень тихо </a:t>
              </a:r>
            </a:p>
            <a:p>
              <a:r>
                <a:rPr lang="ru-RU" sz="2600" dirty="0">
                  <a:solidFill>
                    <a:srgbClr val="002060"/>
                  </a:solidFill>
                </a:rPr>
                <a:t>Всегда он ходил.</a:t>
              </a:r>
            </a:p>
            <a:p>
              <a:r>
                <a:rPr lang="ru-RU" sz="2600" dirty="0">
                  <a:solidFill>
                    <a:srgbClr val="FF0000"/>
                  </a:solidFill>
                </a:rPr>
                <a:t>Громко</a:t>
              </a:r>
              <a:r>
                <a:rPr lang="ru-RU" sz="2600" dirty="0">
                  <a:solidFill>
                    <a:srgbClr val="002060"/>
                  </a:solidFill>
                </a:rPr>
                <a:t>, настойчиво</a:t>
              </a:r>
            </a:p>
            <a:p>
              <a:r>
                <a:rPr lang="ru-RU" sz="2600" dirty="0">
                  <a:solidFill>
                    <a:srgbClr val="002060"/>
                  </a:solidFill>
                </a:rPr>
                <a:t>Кушать просил,</a:t>
              </a:r>
            </a:p>
          </p:txBody>
        </p:sp>
        <p:pic>
          <p:nvPicPr>
            <p:cNvPr id="6" name="Picture 3" descr="PC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2558924"/>
              <a:ext cx="2857500" cy="2857500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453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i="1" dirty="0" smtClean="0">
                <a:latin typeface="Calibri" panose="020F0502020204030204" pitchFamily="34" charset="0"/>
              </a:rPr>
              <a:t>pp    p    </a:t>
            </a:r>
            <a:r>
              <a:rPr lang="en-US" sz="6000" b="1" i="1" dirty="0" err="1" smtClean="0">
                <a:latin typeface="Calibri" panose="020F0502020204030204" pitchFamily="34" charset="0"/>
              </a:rPr>
              <a:t>mp</a:t>
            </a:r>
            <a:r>
              <a:rPr lang="en-US" sz="6000" b="1" i="1" dirty="0" smtClean="0">
                <a:latin typeface="Calibri" panose="020F0502020204030204" pitchFamily="34" charset="0"/>
              </a:rPr>
              <a:t>    mf    f    </a:t>
            </a:r>
            <a:r>
              <a:rPr lang="en-US" sz="6000" b="1" i="1" dirty="0" err="1" smtClean="0">
                <a:latin typeface="Calibri" panose="020F0502020204030204" pitchFamily="34" charset="0"/>
              </a:rPr>
              <a:t>ff</a:t>
            </a:r>
            <a:endParaRPr lang="ru-RU" sz="6000" b="1" i="1" dirty="0">
              <a:latin typeface="Calibri" panose="020F050202020403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51520" y="1700807"/>
            <a:ext cx="8568952" cy="4913749"/>
            <a:chOff x="251520" y="1700807"/>
            <a:chExt cx="8568952" cy="4913749"/>
          </a:xfrm>
        </p:grpSpPr>
        <p:pic>
          <p:nvPicPr>
            <p:cNvPr id="2053" name="Picture 5" descr="C:\Users\Палецких Елена\Desktop\pod-nadpis1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700807"/>
              <a:ext cx="8568952" cy="49137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978718" y="3141288"/>
              <a:ext cx="3557278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600" dirty="0">
                  <a:solidFill>
                    <a:srgbClr val="002060"/>
                  </a:solidFill>
                </a:rPr>
                <a:t>Да </a:t>
              </a:r>
              <a:r>
                <a:rPr lang="ru-RU" sz="2600" dirty="0">
                  <a:solidFill>
                    <a:srgbClr val="FF0000"/>
                  </a:solidFill>
                </a:rPr>
                <a:t>чуть </a:t>
              </a:r>
              <a:r>
                <a:rPr lang="ru-RU" sz="2600" dirty="0" err="1">
                  <a:solidFill>
                    <a:srgbClr val="FF0000"/>
                  </a:solidFill>
                </a:rPr>
                <a:t>потише</a:t>
              </a:r>
              <a:r>
                <a:rPr lang="ru-RU" sz="2600" dirty="0">
                  <a:solidFill>
                    <a:srgbClr val="002060"/>
                  </a:solidFill>
                </a:rPr>
                <a:t> </a:t>
              </a:r>
            </a:p>
            <a:p>
              <a:r>
                <a:rPr lang="ru-RU" sz="2600" dirty="0">
                  <a:solidFill>
                    <a:srgbClr val="002060"/>
                  </a:solidFill>
                </a:rPr>
                <a:t>На печке храпел –</a:t>
              </a:r>
            </a:p>
            <a:p>
              <a:r>
                <a:rPr lang="ru-RU" sz="2600" dirty="0">
                  <a:solidFill>
                    <a:srgbClr val="002060"/>
                  </a:solidFill>
                </a:rPr>
                <a:t>Вот вам и всё,</a:t>
              </a:r>
            </a:p>
            <a:p>
              <a:r>
                <a:rPr lang="ru-RU" sz="2600" dirty="0">
                  <a:solidFill>
                    <a:srgbClr val="002060"/>
                  </a:solidFill>
                </a:rPr>
                <a:t>Что он делать умел.</a:t>
              </a:r>
            </a:p>
          </p:txBody>
        </p:sp>
        <p:pic>
          <p:nvPicPr>
            <p:cNvPr id="6" name="Picture 3" descr="PC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4599" y="2558924"/>
              <a:ext cx="2857500" cy="2857500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8900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i="1" dirty="0" smtClean="0">
                <a:latin typeface="Calibri" panose="020F0502020204030204" pitchFamily="34" charset="0"/>
              </a:rPr>
              <a:t>pp    p    </a:t>
            </a:r>
            <a:r>
              <a:rPr lang="en-US" sz="6000" b="1" i="1" dirty="0" err="1" smtClean="0">
                <a:latin typeface="Calibri" panose="020F0502020204030204" pitchFamily="34" charset="0"/>
              </a:rPr>
              <a:t>mp</a:t>
            </a:r>
            <a:r>
              <a:rPr lang="en-US" sz="6000" b="1" i="1" dirty="0" smtClean="0">
                <a:latin typeface="Calibri" panose="020F0502020204030204" pitchFamily="34" charset="0"/>
              </a:rPr>
              <a:t>    mf    f    </a:t>
            </a:r>
            <a:r>
              <a:rPr lang="en-US" sz="6000" b="1" i="1" dirty="0" err="1" smtClean="0">
                <a:latin typeface="Calibri" panose="020F0502020204030204" pitchFamily="34" charset="0"/>
              </a:rPr>
              <a:t>ff</a:t>
            </a:r>
            <a:endParaRPr lang="ru-RU" sz="6000" b="1" i="1" dirty="0">
              <a:latin typeface="Calibri" panose="020F050202020403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51520" y="1700807"/>
            <a:ext cx="8568952" cy="4913749"/>
            <a:chOff x="251520" y="1700807"/>
            <a:chExt cx="8568952" cy="4913749"/>
          </a:xfrm>
        </p:grpSpPr>
        <p:pic>
          <p:nvPicPr>
            <p:cNvPr id="2053" name="Picture 5" descr="C:\Users\Палецких Елена\Desktop\pod-nadpis1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700807"/>
              <a:ext cx="8568952" cy="49137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99592" y="3140968"/>
              <a:ext cx="3636404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600" dirty="0">
                  <a:solidFill>
                    <a:srgbClr val="002060"/>
                  </a:solidFill>
                </a:rPr>
                <a:t>Кот как-то раз</a:t>
              </a:r>
            </a:p>
            <a:p>
              <a:r>
                <a:rPr lang="ru-RU" sz="2600" dirty="0">
                  <a:solidFill>
                    <a:srgbClr val="002060"/>
                  </a:solidFill>
                </a:rPr>
                <a:t>Видит сон вот такой,</a:t>
              </a:r>
            </a:p>
            <a:p>
              <a:r>
                <a:rPr lang="ru-RU" sz="2600" dirty="0">
                  <a:solidFill>
                    <a:srgbClr val="002060"/>
                  </a:solidFill>
                </a:rPr>
                <a:t>Будто затеял</a:t>
              </a:r>
            </a:p>
            <a:p>
              <a:r>
                <a:rPr lang="ru-RU" sz="2600" dirty="0">
                  <a:solidFill>
                    <a:srgbClr val="002060"/>
                  </a:solidFill>
                </a:rPr>
                <a:t>С мышами он бой.</a:t>
              </a:r>
            </a:p>
          </p:txBody>
        </p:sp>
        <p:pic>
          <p:nvPicPr>
            <p:cNvPr id="6" name="Picture 3" descr="AN00115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710" y="2558603"/>
              <a:ext cx="2857500" cy="2857500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120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i="1" dirty="0" smtClean="0">
                <a:latin typeface="Calibri" panose="020F0502020204030204" pitchFamily="34" charset="0"/>
              </a:rPr>
              <a:t>pp    p    </a:t>
            </a:r>
            <a:r>
              <a:rPr lang="en-US" sz="6000" b="1" i="1" dirty="0" err="1" smtClean="0">
                <a:latin typeface="Calibri" panose="020F0502020204030204" pitchFamily="34" charset="0"/>
              </a:rPr>
              <a:t>mp</a:t>
            </a:r>
            <a:r>
              <a:rPr lang="en-US" sz="6000" b="1" i="1" dirty="0" smtClean="0">
                <a:latin typeface="Calibri" panose="020F0502020204030204" pitchFamily="34" charset="0"/>
              </a:rPr>
              <a:t>    mf    f    </a:t>
            </a:r>
            <a:r>
              <a:rPr lang="en-US" sz="6000" b="1" i="1" dirty="0" err="1" smtClean="0">
                <a:latin typeface="Calibri" panose="020F0502020204030204" pitchFamily="34" charset="0"/>
              </a:rPr>
              <a:t>ff</a:t>
            </a:r>
            <a:endParaRPr lang="ru-RU" sz="6000" b="1" i="1" dirty="0">
              <a:latin typeface="Calibri" panose="020F050202020403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51520" y="1700807"/>
            <a:ext cx="8568952" cy="4913749"/>
            <a:chOff x="251520" y="1700807"/>
            <a:chExt cx="8568952" cy="4913749"/>
          </a:xfrm>
        </p:grpSpPr>
        <p:pic>
          <p:nvPicPr>
            <p:cNvPr id="7" name="Picture 5" descr="C:\Users\Палецких Елена\Desktop\pod-nadpis1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700807"/>
              <a:ext cx="8568952" cy="49137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PC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2570465"/>
              <a:ext cx="2857500" cy="2857500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971601" y="3152829"/>
              <a:ext cx="3573026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600" dirty="0">
                  <a:solidFill>
                    <a:srgbClr val="FF0000"/>
                  </a:solidFill>
                </a:rPr>
                <a:t>Громко</a:t>
              </a:r>
              <a:r>
                <a:rPr lang="ru-RU" sz="2600" dirty="0">
                  <a:solidFill>
                    <a:srgbClr val="002060"/>
                  </a:solidFill>
                </a:rPr>
                <a:t> крича, </a:t>
              </a:r>
            </a:p>
            <a:p>
              <a:r>
                <a:rPr lang="ru-RU" sz="2600" dirty="0">
                  <a:solidFill>
                    <a:srgbClr val="002060"/>
                  </a:solidFill>
                </a:rPr>
                <a:t>Он их </a:t>
              </a:r>
              <a:r>
                <a:rPr lang="ru-RU" sz="2600" dirty="0" smtClean="0">
                  <a:solidFill>
                    <a:srgbClr val="002060"/>
                  </a:solidFill>
                </a:rPr>
                <a:t>всех исцарапал</a:t>
              </a:r>
              <a:endParaRPr lang="ru-RU" sz="2600" dirty="0">
                <a:solidFill>
                  <a:srgbClr val="002060"/>
                </a:solidFill>
              </a:endParaRPr>
            </a:p>
            <a:p>
              <a:r>
                <a:rPr lang="ru-RU" sz="2600" dirty="0">
                  <a:solidFill>
                    <a:srgbClr val="002060"/>
                  </a:solidFill>
                </a:rPr>
                <a:t>Своими зубами,</a:t>
              </a:r>
            </a:p>
            <a:p>
              <a:r>
                <a:rPr lang="ru-RU" sz="2600" dirty="0">
                  <a:solidFill>
                    <a:srgbClr val="002060"/>
                  </a:solidFill>
                </a:rPr>
                <a:t>Когтистою лапой.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767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урока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70866" y="1708551"/>
            <a:ext cx="3602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Цвет и звук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 descr="C:\Users\Палецких Елена\Desktop\archive_Fotolia_26673192_Subscription_L-1024x5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1134" y="3068960"/>
            <a:ext cx="4681728" cy="2670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60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i="1" dirty="0" smtClean="0">
                <a:latin typeface="Calibri" panose="020F0502020204030204" pitchFamily="34" charset="0"/>
              </a:rPr>
              <a:t>pp    p    </a:t>
            </a:r>
            <a:r>
              <a:rPr lang="en-US" sz="6000" b="1" i="1" dirty="0" err="1" smtClean="0">
                <a:latin typeface="Calibri" panose="020F0502020204030204" pitchFamily="34" charset="0"/>
              </a:rPr>
              <a:t>mp</a:t>
            </a:r>
            <a:r>
              <a:rPr lang="en-US" sz="6000" b="1" i="1" dirty="0" smtClean="0">
                <a:latin typeface="Calibri" panose="020F0502020204030204" pitchFamily="34" charset="0"/>
              </a:rPr>
              <a:t>    mf    f    </a:t>
            </a:r>
            <a:r>
              <a:rPr lang="en-US" sz="6000" b="1" i="1" dirty="0" err="1" smtClean="0">
                <a:latin typeface="Calibri" panose="020F0502020204030204" pitchFamily="34" charset="0"/>
              </a:rPr>
              <a:t>ff</a:t>
            </a:r>
            <a:endParaRPr lang="ru-RU" sz="6000" b="1" i="1" dirty="0">
              <a:latin typeface="Calibri" panose="020F050202020403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51520" y="1700807"/>
            <a:ext cx="8568952" cy="4913749"/>
            <a:chOff x="251520" y="1700807"/>
            <a:chExt cx="8568952" cy="4913749"/>
          </a:xfrm>
        </p:grpSpPr>
        <p:pic>
          <p:nvPicPr>
            <p:cNvPr id="2053" name="Picture 5" descr="C:\Users\Палецких Елена\Desktop\pod-nadpis1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700807"/>
              <a:ext cx="8568952" cy="49137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99592" y="3149200"/>
              <a:ext cx="3636404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600" dirty="0" smtClean="0">
                  <a:solidFill>
                    <a:srgbClr val="002060"/>
                  </a:solidFill>
                </a:rPr>
                <a:t>В страхе тут мыши </a:t>
              </a:r>
            </a:p>
            <a:p>
              <a:r>
                <a:rPr lang="ru-RU" sz="2600" dirty="0" smtClean="0">
                  <a:solidFill>
                    <a:srgbClr val="FF0000"/>
                  </a:solidFill>
                </a:rPr>
                <a:t>Тихо</a:t>
              </a:r>
              <a:r>
                <a:rPr lang="ru-RU" sz="2600" dirty="0" smtClean="0">
                  <a:solidFill>
                    <a:srgbClr val="002060"/>
                  </a:solidFill>
                </a:rPr>
                <a:t> взмолились:</a:t>
              </a:r>
            </a:p>
            <a:p>
              <a:r>
                <a:rPr lang="ru-RU" sz="2600" dirty="0" smtClean="0">
                  <a:solidFill>
                    <a:srgbClr val="002060"/>
                  </a:solidFill>
                </a:rPr>
                <a:t>– Ой, пожалей, пощади,</a:t>
              </a:r>
            </a:p>
            <a:p>
              <a:r>
                <a:rPr lang="ru-RU" sz="2600" dirty="0" smtClean="0">
                  <a:solidFill>
                    <a:srgbClr val="002060"/>
                  </a:solidFill>
                </a:rPr>
                <a:t>Сделай милость!</a:t>
              </a:r>
              <a:endParaRPr lang="ru-RU" sz="2600" dirty="0">
                <a:solidFill>
                  <a:srgbClr val="002060"/>
                </a:solidFill>
              </a:endParaRPr>
            </a:p>
          </p:txBody>
        </p:sp>
        <p:pic>
          <p:nvPicPr>
            <p:cNvPr id="6" name="Picture 3" descr="MR0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897" y="2566836"/>
              <a:ext cx="2857500" cy="2857500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182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i="1" dirty="0" smtClean="0">
                <a:latin typeface="Calibri" panose="020F0502020204030204" pitchFamily="34" charset="0"/>
              </a:rPr>
              <a:t>pp    p    </a:t>
            </a:r>
            <a:r>
              <a:rPr lang="en-US" sz="6000" b="1" i="1" dirty="0" err="1" smtClean="0">
                <a:latin typeface="Calibri" panose="020F0502020204030204" pitchFamily="34" charset="0"/>
              </a:rPr>
              <a:t>mp</a:t>
            </a:r>
            <a:r>
              <a:rPr lang="en-US" sz="6000" b="1" i="1" dirty="0" smtClean="0">
                <a:latin typeface="Calibri" panose="020F0502020204030204" pitchFamily="34" charset="0"/>
              </a:rPr>
              <a:t>    mf    f    </a:t>
            </a:r>
            <a:r>
              <a:rPr lang="en-US" sz="6000" b="1" i="1" dirty="0" err="1" smtClean="0">
                <a:latin typeface="Calibri" panose="020F0502020204030204" pitchFamily="34" charset="0"/>
              </a:rPr>
              <a:t>ff</a:t>
            </a:r>
            <a:endParaRPr lang="ru-RU" sz="6000" b="1" i="1" dirty="0">
              <a:latin typeface="Calibri" panose="020F050202020403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51520" y="1700807"/>
            <a:ext cx="8568952" cy="4913749"/>
            <a:chOff x="251520" y="1700807"/>
            <a:chExt cx="8568952" cy="4913749"/>
          </a:xfrm>
        </p:grpSpPr>
        <p:pic>
          <p:nvPicPr>
            <p:cNvPr id="2053" name="Picture 5" descr="C:\Users\Палецких Елена\Desktop\pod-nadpis1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700807"/>
              <a:ext cx="8568952" cy="49137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971600" y="2959886"/>
              <a:ext cx="3564396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600" dirty="0">
                  <a:solidFill>
                    <a:srgbClr val="002060"/>
                  </a:solidFill>
                </a:rPr>
                <a:t>Тут </a:t>
              </a:r>
              <a:r>
                <a:rPr lang="ru-RU" sz="2600" dirty="0">
                  <a:solidFill>
                    <a:srgbClr val="FF0000"/>
                  </a:solidFill>
                </a:rPr>
                <a:t>чуть </a:t>
              </a:r>
              <a:r>
                <a:rPr lang="ru-RU" sz="2600" dirty="0" err="1">
                  <a:solidFill>
                    <a:srgbClr val="FF0000"/>
                  </a:solidFill>
                </a:rPr>
                <a:t>погромче</a:t>
              </a:r>
              <a:endParaRPr lang="ru-RU" sz="2600" dirty="0">
                <a:solidFill>
                  <a:srgbClr val="FF0000"/>
                </a:solidFill>
              </a:endParaRPr>
            </a:p>
            <a:p>
              <a:r>
                <a:rPr lang="ru-RU" sz="2600" dirty="0">
                  <a:solidFill>
                    <a:srgbClr val="002060"/>
                  </a:solidFill>
                </a:rPr>
                <a:t>Воскликнул кот: </a:t>
              </a:r>
              <a:r>
                <a:rPr lang="ru-RU" sz="2600" dirty="0" smtClean="0">
                  <a:solidFill>
                    <a:srgbClr val="002060"/>
                  </a:solidFill>
                </a:rPr>
                <a:t>«Брысь!», –</a:t>
              </a:r>
              <a:endParaRPr lang="ru-RU" sz="2600" dirty="0">
                <a:solidFill>
                  <a:srgbClr val="002060"/>
                </a:solidFill>
              </a:endParaRPr>
            </a:p>
            <a:p>
              <a:r>
                <a:rPr lang="ru-RU" sz="2600" dirty="0">
                  <a:solidFill>
                    <a:srgbClr val="002060"/>
                  </a:solidFill>
                </a:rPr>
                <a:t>И врассыпную</a:t>
              </a:r>
            </a:p>
            <a:p>
              <a:r>
                <a:rPr lang="ru-RU" sz="2600" dirty="0">
                  <a:solidFill>
                    <a:srgbClr val="002060"/>
                  </a:solidFill>
                </a:rPr>
                <a:t>Они понеслись.</a:t>
              </a:r>
            </a:p>
          </p:txBody>
        </p:sp>
        <p:pic>
          <p:nvPicPr>
            <p:cNvPr id="6" name="Picture 3" descr="PC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2577578"/>
              <a:ext cx="2857500" cy="2857500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620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i="1" dirty="0" smtClean="0">
                <a:latin typeface="Calibri" panose="020F0502020204030204" pitchFamily="34" charset="0"/>
              </a:rPr>
              <a:t>pp    p    </a:t>
            </a:r>
            <a:r>
              <a:rPr lang="en-US" sz="6000" b="1" i="1" dirty="0" err="1" smtClean="0">
                <a:latin typeface="Calibri" panose="020F0502020204030204" pitchFamily="34" charset="0"/>
              </a:rPr>
              <a:t>mp</a:t>
            </a:r>
            <a:r>
              <a:rPr lang="en-US" sz="6000" b="1" i="1" dirty="0" smtClean="0">
                <a:latin typeface="Calibri" panose="020F0502020204030204" pitchFamily="34" charset="0"/>
              </a:rPr>
              <a:t>    mf    f    </a:t>
            </a:r>
            <a:r>
              <a:rPr lang="en-US" sz="6000" b="1" i="1" dirty="0" err="1" smtClean="0">
                <a:latin typeface="Calibri" panose="020F0502020204030204" pitchFamily="34" charset="0"/>
              </a:rPr>
              <a:t>ff</a:t>
            </a:r>
            <a:endParaRPr lang="ru-RU" sz="6000" b="1" i="1" dirty="0">
              <a:latin typeface="Calibri" panose="020F050202020403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51520" y="1700807"/>
            <a:ext cx="8568952" cy="4913749"/>
            <a:chOff x="251520" y="1700807"/>
            <a:chExt cx="8568952" cy="4913749"/>
          </a:xfrm>
        </p:grpSpPr>
        <p:pic>
          <p:nvPicPr>
            <p:cNvPr id="2053" name="Picture 5" descr="C:\Users\Палецких Елена\Desktop\pod-nadpis1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700807"/>
              <a:ext cx="8568952" cy="49137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971600" y="3140968"/>
              <a:ext cx="3587769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600" dirty="0" smtClean="0">
                  <a:solidFill>
                    <a:srgbClr val="002060"/>
                  </a:solidFill>
                </a:rPr>
                <a:t>А на самом деле</a:t>
              </a:r>
            </a:p>
            <a:p>
              <a:r>
                <a:rPr lang="ru-RU" sz="2600" dirty="0" smtClean="0">
                  <a:solidFill>
                    <a:srgbClr val="002060"/>
                  </a:solidFill>
                </a:rPr>
                <a:t>в </a:t>
              </a:r>
              <a:r>
                <a:rPr lang="ru-RU" sz="2600" dirty="0">
                  <a:solidFill>
                    <a:srgbClr val="002060"/>
                  </a:solidFill>
                </a:rPr>
                <a:t>то время, когда наш Василий спал, происходило вот что.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170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i="1" dirty="0" smtClean="0">
                <a:latin typeface="Calibri" panose="020F0502020204030204" pitchFamily="34" charset="0"/>
              </a:rPr>
              <a:t>pp    p    </a:t>
            </a:r>
            <a:r>
              <a:rPr lang="en-US" sz="6000" b="1" i="1" dirty="0" err="1" smtClean="0">
                <a:latin typeface="Calibri" panose="020F0502020204030204" pitchFamily="34" charset="0"/>
              </a:rPr>
              <a:t>mp</a:t>
            </a:r>
            <a:r>
              <a:rPr lang="en-US" sz="6000" b="1" i="1" dirty="0" smtClean="0">
                <a:latin typeface="Calibri" panose="020F0502020204030204" pitchFamily="34" charset="0"/>
              </a:rPr>
              <a:t>    mf    f    </a:t>
            </a:r>
            <a:r>
              <a:rPr lang="en-US" sz="6000" b="1" i="1" dirty="0" err="1" smtClean="0">
                <a:latin typeface="Calibri" panose="020F0502020204030204" pitchFamily="34" charset="0"/>
              </a:rPr>
              <a:t>ff</a:t>
            </a:r>
            <a:endParaRPr lang="ru-RU" sz="6000" b="1" i="1" dirty="0">
              <a:latin typeface="Calibri" panose="020F050202020403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51520" y="1700807"/>
            <a:ext cx="8568952" cy="4913749"/>
            <a:chOff x="251520" y="1700807"/>
            <a:chExt cx="8568952" cy="4913749"/>
          </a:xfrm>
        </p:grpSpPr>
        <p:pic>
          <p:nvPicPr>
            <p:cNvPr id="2053" name="Picture 5" descr="C:\Users\Палецких Елена\Desktop\pod-nadpis1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700807"/>
              <a:ext cx="8568952" cy="49137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038158" y="2828392"/>
              <a:ext cx="349761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600" dirty="0">
                  <a:solidFill>
                    <a:srgbClr val="002060"/>
                  </a:solidFill>
                </a:rPr>
                <a:t>Мыши </a:t>
              </a:r>
              <a:r>
                <a:rPr lang="ru-RU" sz="2600" dirty="0">
                  <a:solidFill>
                    <a:srgbClr val="FF0000"/>
                  </a:solidFill>
                </a:rPr>
                <a:t>тихо</a:t>
              </a:r>
            </a:p>
            <a:p>
              <a:r>
                <a:rPr lang="ru-RU" sz="2600" dirty="0">
                  <a:solidFill>
                    <a:srgbClr val="002060"/>
                  </a:solidFill>
                </a:rPr>
                <a:t>Вышли из норки</a:t>
              </a:r>
              <a:r>
                <a:rPr lang="ru-RU" sz="2600" dirty="0" smtClean="0">
                  <a:solidFill>
                    <a:srgbClr val="002060"/>
                  </a:solidFill>
                </a:rPr>
                <a:t>,</a:t>
              </a:r>
            </a:p>
          </p:txBody>
        </p:sp>
        <p:pic>
          <p:nvPicPr>
            <p:cNvPr id="6" name="Picture 3" descr="AN0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460" y="3832281"/>
              <a:ext cx="1428750" cy="1428750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AN0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9588" y="2560293"/>
              <a:ext cx="1428750" cy="1428750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5076056" y="4100380"/>
              <a:ext cx="3374860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600" dirty="0" smtClean="0">
                  <a:solidFill>
                    <a:srgbClr val="FF0000"/>
                  </a:solidFill>
                </a:rPr>
                <a:t>Громко</a:t>
              </a:r>
              <a:r>
                <a:rPr lang="ru-RU" sz="2600" dirty="0" smtClean="0">
                  <a:solidFill>
                    <a:srgbClr val="002060"/>
                  </a:solidFill>
                </a:rPr>
                <a:t> </a:t>
              </a:r>
              <a:r>
                <a:rPr lang="ru-RU" sz="2600" dirty="0">
                  <a:solidFill>
                    <a:srgbClr val="002060"/>
                  </a:solidFill>
                </a:rPr>
                <a:t>хрустя, </a:t>
              </a:r>
            </a:p>
            <a:p>
              <a:r>
                <a:rPr lang="ru-RU" sz="2600" dirty="0">
                  <a:solidFill>
                    <a:srgbClr val="002060"/>
                  </a:solidFill>
                </a:rPr>
                <a:t>Съели хлебные </a:t>
              </a:r>
              <a:r>
                <a:rPr lang="ru-RU" sz="2600" dirty="0" smtClean="0">
                  <a:solidFill>
                    <a:srgbClr val="002060"/>
                  </a:solidFill>
                </a:rPr>
                <a:t>корки</a:t>
              </a:r>
              <a:r>
                <a:rPr lang="ru-RU" sz="2600" dirty="0">
                  <a:solidFill>
                    <a:srgbClr val="002060"/>
                  </a:solidFill>
                </a:rPr>
                <a:t>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588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i="1" dirty="0" smtClean="0">
                <a:latin typeface="Calibri" panose="020F0502020204030204" pitchFamily="34" charset="0"/>
              </a:rPr>
              <a:t>pp    p    </a:t>
            </a:r>
            <a:r>
              <a:rPr lang="en-US" sz="6000" b="1" i="1" dirty="0" err="1" smtClean="0">
                <a:latin typeface="Calibri" panose="020F0502020204030204" pitchFamily="34" charset="0"/>
              </a:rPr>
              <a:t>mp</a:t>
            </a:r>
            <a:r>
              <a:rPr lang="en-US" sz="6000" b="1" i="1" dirty="0" smtClean="0">
                <a:latin typeface="Calibri" panose="020F0502020204030204" pitchFamily="34" charset="0"/>
              </a:rPr>
              <a:t>    mf    f    </a:t>
            </a:r>
            <a:r>
              <a:rPr lang="en-US" sz="6000" b="1" i="1" dirty="0" err="1" smtClean="0">
                <a:latin typeface="Calibri" panose="020F0502020204030204" pitchFamily="34" charset="0"/>
              </a:rPr>
              <a:t>ff</a:t>
            </a:r>
            <a:endParaRPr lang="ru-RU" sz="6000" b="1" i="1" dirty="0">
              <a:latin typeface="Calibri" panose="020F050202020403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51520" y="1700807"/>
            <a:ext cx="8568952" cy="4913749"/>
            <a:chOff x="251520" y="1700807"/>
            <a:chExt cx="8568952" cy="4913749"/>
          </a:xfrm>
        </p:grpSpPr>
        <p:pic>
          <p:nvPicPr>
            <p:cNvPr id="2053" name="Picture 5" descr="C:\Users\Палецких Елена\Desktop\pod-nadpis1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700807"/>
              <a:ext cx="8568952" cy="49137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971600" y="3199229"/>
              <a:ext cx="3564396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600" dirty="0">
                  <a:solidFill>
                    <a:srgbClr val="002060"/>
                  </a:solidFill>
                </a:rPr>
                <a:t>Потом </a:t>
              </a:r>
              <a:r>
                <a:rPr lang="ru-RU" sz="2600" dirty="0">
                  <a:solidFill>
                    <a:srgbClr val="FF0000"/>
                  </a:solidFill>
                </a:rPr>
                <a:t>чуть </a:t>
              </a:r>
              <a:r>
                <a:rPr lang="ru-RU" sz="2600" dirty="0" err="1">
                  <a:solidFill>
                    <a:srgbClr val="FF0000"/>
                  </a:solidFill>
                </a:rPr>
                <a:t>потише</a:t>
              </a:r>
              <a:endParaRPr lang="ru-RU" sz="2600" dirty="0">
                <a:solidFill>
                  <a:srgbClr val="FF0000"/>
                </a:solidFill>
              </a:endParaRPr>
            </a:p>
            <a:p>
              <a:r>
                <a:rPr lang="ru-RU" sz="2600" dirty="0">
                  <a:solidFill>
                    <a:srgbClr val="002060"/>
                  </a:solidFill>
                </a:rPr>
                <a:t>Смеялись над котом,</a:t>
              </a:r>
            </a:p>
            <a:p>
              <a:r>
                <a:rPr lang="ru-RU" sz="2600" dirty="0">
                  <a:solidFill>
                    <a:srgbClr val="002060"/>
                  </a:solidFill>
                </a:rPr>
                <a:t>Они ему хвост</a:t>
              </a:r>
            </a:p>
            <a:p>
              <a:r>
                <a:rPr lang="ru-RU" sz="2600" dirty="0">
                  <a:solidFill>
                    <a:srgbClr val="002060"/>
                  </a:solidFill>
                </a:rPr>
                <a:t>Завязали бантом.</a:t>
              </a:r>
            </a:p>
          </p:txBody>
        </p:sp>
        <p:pic>
          <p:nvPicPr>
            <p:cNvPr id="6" name="Picture 3" descr="MR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1" y="2616865"/>
              <a:ext cx="2857500" cy="2857500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4437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i="1" dirty="0" smtClean="0">
                <a:latin typeface="Calibri" panose="020F0502020204030204" pitchFamily="34" charset="0"/>
              </a:rPr>
              <a:t>pp    p    </a:t>
            </a:r>
            <a:r>
              <a:rPr lang="en-US" sz="6000" b="1" i="1" dirty="0" err="1" smtClean="0">
                <a:latin typeface="Calibri" panose="020F0502020204030204" pitchFamily="34" charset="0"/>
              </a:rPr>
              <a:t>mp</a:t>
            </a:r>
            <a:r>
              <a:rPr lang="en-US" sz="6000" b="1" i="1" dirty="0" smtClean="0">
                <a:latin typeface="Calibri" panose="020F0502020204030204" pitchFamily="34" charset="0"/>
              </a:rPr>
              <a:t>    mf    f    </a:t>
            </a:r>
            <a:r>
              <a:rPr lang="en-US" sz="6000" b="1" i="1" dirty="0" err="1" smtClean="0">
                <a:latin typeface="Calibri" panose="020F0502020204030204" pitchFamily="34" charset="0"/>
              </a:rPr>
              <a:t>ff</a:t>
            </a:r>
            <a:endParaRPr lang="ru-RU" sz="6000" b="1" i="1" dirty="0">
              <a:latin typeface="Calibri" panose="020F050202020403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51520" y="1700807"/>
            <a:ext cx="8568952" cy="4913749"/>
            <a:chOff x="251520" y="1700807"/>
            <a:chExt cx="8568952" cy="4913749"/>
          </a:xfrm>
        </p:grpSpPr>
        <p:pic>
          <p:nvPicPr>
            <p:cNvPr id="2053" name="Picture 5" descr="C:\Users\Палецких Елена\Desktop\pod-nadpis1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700807"/>
              <a:ext cx="8568952" cy="49137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946116" y="3140968"/>
              <a:ext cx="3564396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600" dirty="0">
                  <a:solidFill>
                    <a:srgbClr val="002060"/>
                  </a:solidFill>
                </a:rPr>
                <a:t>Василий проснулся,</a:t>
              </a:r>
            </a:p>
            <a:p>
              <a:r>
                <a:rPr lang="ru-RU" sz="2600" dirty="0">
                  <a:solidFill>
                    <a:srgbClr val="FF0000"/>
                  </a:solidFill>
                </a:rPr>
                <a:t>Громко</a:t>
              </a:r>
              <a:r>
                <a:rPr lang="ru-RU" sz="2600" dirty="0">
                  <a:solidFill>
                    <a:srgbClr val="002060"/>
                  </a:solidFill>
                </a:rPr>
                <a:t> чихнул,</a:t>
              </a:r>
            </a:p>
            <a:p>
              <a:r>
                <a:rPr lang="ru-RU" sz="2600" dirty="0">
                  <a:solidFill>
                    <a:srgbClr val="002060"/>
                  </a:solidFill>
                </a:rPr>
                <a:t>К стене повернулся</a:t>
              </a:r>
            </a:p>
            <a:p>
              <a:r>
                <a:rPr lang="ru-RU" sz="2600" dirty="0">
                  <a:solidFill>
                    <a:srgbClr val="002060"/>
                  </a:solidFill>
                </a:rPr>
                <a:t>И снова заснул.</a:t>
              </a:r>
            </a:p>
          </p:txBody>
        </p:sp>
        <p:pic>
          <p:nvPicPr>
            <p:cNvPr id="6" name="Picture 3" descr="AN00115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710" y="2558603"/>
              <a:ext cx="2857500" cy="2857500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619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i="1" dirty="0" smtClean="0">
                <a:latin typeface="Calibri" panose="020F0502020204030204" pitchFamily="34" charset="0"/>
              </a:rPr>
              <a:t>pp    p    </a:t>
            </a:r>
            <a:r>
              <a:rPr lang="en-US" sz="6000" b="1" i="1" dirty="0" err="1" smtClean="0">
                <a:latin typeface="Calibri" panose="020F0502020204030204" pitchFamily="34" charset="0"/>
              </a:rPr>
              <a:t>mp</a:t>
            </a:r>
            <a:r>
              <a:rPr lang="en-US" sz="6000" b="1" i="1" dirty="0" smtClean="0">
                <a:latin typeface="Calibri" panose="020F0502020204030204" pitchFamily="34" charset="0"/>
              </a:rPr>
              <a:t>    mf    f    </a:t>
            </a:r>
            <a:r>
              <a:rPr lang="en-US" sz="6000" b="1" i="1" dirty="0" err="1" smtClean="0">
                <a:latin typeface="Calibri" panose="020F0502020204030204" pitchFamily="34" charset="0"/>
              </a:rPr>
              <a:t>ff</a:t>
            </a:r>
            <a:endParaRPr lang="ru-RU" sz="6000" b="1" i="1" dirty="0">
              <a:latin typeface="Calibri" panose="020F050202020403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51520" y="1700807"/>
            <a:ext cx="8568952" cy="4913749"/>
            <a:chOff x="251520" y="1700807"/>
            <a:chExt cx="8568952" cy="4913749"/>
          </a:xfrm>
        </p:grpSpPr>
        <p:pic>
          <p:nvPicPr>
            <p:cNvPr id="2053" name="Picture 5" descr="C:\Users\Палецких Елена\Desktop\pod-nadpis1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700807"/>
              <a:ext cx="8568952" cy="49137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043608" y="2660330"/>
              <a:ext cx="349238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600" dirty="0">
                  <a:solidFill>
                    <a:srgbClr val="002060"/>
                  </a:solidFill>
                </a:rPr>
                <a:t>А мыши лентяю</a:t>
              </a:r>
            </a:p>
            <a:p>
              <a:r>
                <a:rPr lang="ru-RU" sz="2600" dirty="0">
                  <a:solidFill>
                    <a:srgbClr val="002060"/>
                  </a:solidFill>
                </a:rPr>
                <a:t>На спину забрались</a:t>
              </a:r>
              <a:r>
                <a:rPr lang="ru-RU" sz="2600" dirty="0" smtClean="0">
                  <a:solidFill>
                    <a:srgbClr val="002060"/>
                  </a:solidFill>
                </a:rPr>
                <a:t>,</a:t>
              </a:r>
              <a:endParaRPr lang="ru-RU" sz="2600" dirty="0">
                <a:solidFill>
                  <a:srgbClr val="002060"/>
                </a:solidFill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5148065" y="4293096"/>
              <a:ext cx="3240360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600" dirty="0">
                  <a:solidFill>
                    <a:srgbClr val="002060"/>
                  </a:solidFill>
                </a:rPr>
                <a:t>До вечера </a:t>
              </a:r>
              <a:r>
                <a:rPr lang="ru-RU" sz="2600" dirty="0">
                  <a:solidFill>
                    <a:srgbClr val="FF0000"/>
                  </a:solidFill>
                </a:rPr>
                <a:t>громко</a:t>
              </a:r>
            </a:p>
            <a:p>
              <a:r>
                <a:rPr lang="ru-RU" sz="2600" dirty="0">
                  <a:solidFill>
                    <a:srgbClr val="002060"/>
                  </a:solidFill>
                </a:rPr>
                <a:t>Над ним </a:t>
              </a:r>
              <a:r>
                <a:rPr lang="ru-RU" sz="2600" dirty="0" smtClean="0">
                  <a:solidFill>
                    <a:srgbClr val="002060"/>
                  </a:solidFill>
                </a:rPr>
                <a:t>потешались</a:t>
              </a:r>
              <a:r>
                <a:rPr lang="ru-RU" sz="2600" dirty="0">
                  <a:solidFill>
                    <a:srgbClr val="002060"/>
                  </a:solidFill>
                </a:rPr>
                <a:t>.</a:t>
              </a:r>
            </a:p>
          </p:txBody>
        </p:sp>
        <p:pic>
          <p:nvPicPr>
            <p:cNvPr id="8" name="Picture 2" descr="AN0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4905" y="3896692"/>
              <a:ext cx="1428750" cy="1428750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AN0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2483" y="2660330"/>
              <a:ext cx="1428750" cy="1428750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632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67544" y="2708920"/>
            <a:ext cx="8208912" cy="1656184"/>
          </a:xfrm>
          <a:prstGeom prst="round2Diag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i="1" dirty="0">
                <a:solidFill>
                  <a:srgbClr val="002060"/>
                </a:solidFill>
                <a:latin typeface="Calibri" panose="020F0502020204030204" pitchFamily="34" charset="0"/>
              </a:rPr>
              <a:t>pp</a:t>
            </a:r>
            <a:r>
              <a:rPr lang="ru-RU" sz="32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 </a:t>
            </a:r>
            <a:r>
              <a:rPr lang="en-US" sz="32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 f </a:t>
            </a:r>
            <a:r>
              <a:rPr lang="ru-RU" sz="32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 </a:t>
            </a:r>
            <a:r>
              <a:rPr lang="en-US" sz="32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mf  </a:t>
            </a:r>
            <a:r>
              <a:rPr lang="ru-RU" sz="32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 </a:t>
            </a:r>
            <a:r>
              <a:rPr lang="en-US" sz="3200" b="1" i="1" dirty="0">
                <a:solidFill>
                  <a:srgbClr val="002060"/>
                </a:solidFill>
                <a:latin typeface="Calibri" panose="020F0502020204030204" pitchFamily="34" charset="0"/>
              </a:rPr>
              <a:t>f </a:t>
            </a:r>
            <a:r>
              <a:rPr lang="ru-RU" sz="32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 </a:t>
            </a:r>
            <a:r>
              <a:rPr lang="en-US" sz="32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p </a:t>
            </a:r>
            <a:r>
              <a:rPr lang="ru-RU" sz="32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 </a:t>
            </a:r>
            <a:r>
              <a:rPr lang="en-US" sz="32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mp</a:t>
            </a:r>
            <a:r>
              <a:rPr lang="ru-RU" sz="32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   </a:t>
            </a:r>
            <a:r>
              <a:rPr lang="en-US" sz="3200" b="1" i="1" dirty="0">
                <a:solidFill>
                  <a:srgbClr val="002060"/>
                </a:solidFill>
                <a:latin typeface="Calibri" panose="020F0502020204030204" pitchFamily="34" charset="0"/>
              </a:rPr>
              <a:t>p     f     mf     </a:t>
            </a:r>
            <a:r>
              <a:rPr lang="en-US" sz="3200" b="1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f</a:t>
            </a:r>
            <a:r>
              <a:rPr lang="ru-RU" sz="3200" b="1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    </a:t>
            </a:r>
            <a:r>
              <a:rPr lang="en-US" sz="3200" b="1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f</a:t>
            </a:r>
            <a:r>
              <a:rPr lang="ru-RU" sz="3200" b="1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         </a:t>
            </a:r>
            <a:endParaRPr lang="en-US" sz="3200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/>
          </a:bodyPr>
          <a:lstStyle/>
          <a:p>
            <a:r>
              <a:rPr lang="ru-RU" dirty="0" smtClean="0"/>
              <a:t>Проверьте итальянские обозначения динамических оттенков, встречающихся в стихотворении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954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4933" y="1844824"/>
            <a:ext cx="503413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Домашнее</a:t>
            </a:r>
          </a:p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задание </a:t>
            </a:r>
          </a:p>
        </p:txBody>
      </p:sp>
    </p:spTree>
    <p:extLst>
      <p:ext uri="{BB962C8B-B14F-4D97-AF65-F5344CB8AC3E}">
        <p14:creationId xmlns:p14="http://schemas.microsoft.com/office/powerpoint/2010/main" val="42521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403441"/>
              </p:ext>
            </p:extLst>
          </p:nvPr>
        </p:nvGraphicFramePr>
        <p:xfrm>
          <a:off x="467544" y="3356992"/>
          <a:ext cx="8181511" cy="2438400"/>
        </p:xfrm>
        <a:graphic>
          <a:graphicData uri="http://schemas.openxmlformats.org/drawingml/2006/table">
            <a:tbl>
              <a:tblPr firstRow="1" firstCol="1" lastRow="1" lastCol="1" bandRow="1" bandCol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{16D9F66E-5EB9-4882-86FB-DCBF35E3C3E4}</a:tableStyleId>
              </a:tblPr>
              <a:tblGrid>
                <a:gridCol w="4090166"/>
                <a:gridCol w="4091345"/>
              </a:tblGrid>
              <a:tr h="3934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0" dirty="0" smtClean="0">
                          <a:solidFill>
                            <a:srgbClr val="FF0000"/>
                          </a:solidFill>
                          <a:effectLst/>
                        </a:rPr>
                        <a:t>Свойства цвета</a:t>
                      </a:r>
                      <a:endParaRPr lang="ru-RU" sz="320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0" dirty="0" smtClean="0">
                          <a:solidFill>
                            <a:srgbClr val="FF0000"/>
                          </a:solidFill>
                          <a:effectLst/>
                        </a:rPr>
                        <a:t>Свойства звука</a:t>
                      </a:r>
                      <a:endParaRPr lang="ru-RU" sz="320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93447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"/>
                        <a:tabLst>
                          <a:tab pos="914400" algn="l"/>
                        </a:tabLst>
                      </a:pPr>
                      <a:r>
                        <a:rPr lang="ru-RU" sz="3200" dirty="0">
                          <a:effectLst/>
                        </a:rPr>
                        <a:t> </a:t>
                      </a:r>
                      <a:endParaRPr lang="ru-RU" sz="3200" b="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Arial Black"/>
                        <a:buChar char="♪"/>
                        <a:tabLst>
                          <a:tab pos="457200" algn="l"/>
                        </a:tabLst>
                      </a:pPr>
                      <a:r>
                        <a:rPr lang="ru-RU" sz="3200" dirty="0">
                          <a:effectLst/>
                        </a:rPr>
                        <a:t> </a:t>
                      </a:r>
                      <a:endParaRPr lang="ru-RU" sz="3200" b="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93447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"/>
                        <a:tabLst>
                          <a:tab pos="914400" algn="l"/>
                        </a:tabLst>
                      </a:pPr>
                      <a:r>
                        <a:rPr lang="ru-RU" sz="3200" dirty="0">
                          <a:effectLst/>
                        </a:rPr>
                        <a:t> </a:t>
                      </a:r>
                      <a:endParaRPr lang="ru-RU" sz="3200" b="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Arial Black"/>
                        <a:buChar char="♪"/>
                        <a:tabLst>
                          <a:tab pos="457200" algn="l"/>
                        </a:tabLst>
                      </a:pPr>
                      <a:r>
                        <a:rPr lang="ru-RU" sz="3200" dirty="0">
                          <a:effectLst/>
                        </a:rPr>
                        <a:t> </a:t>
                      </a:r>
                      <a:endParaRPr lang="ru-RU" sz="3200" b="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93447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"/>
                        <a:tabLst>
                          <a:tab pos="914400" algn="l"/>
                        </a:tabLst>
                      </a:pPr>
                      <a:r>
                        <a:rPr lang="ru-RU" sz="3200" dirty="0">
                          <a:effectLst/>
                        </a:rPr>
                        <a:t> </a:t>
                      </a:r>
                      <a:endParaRPr lang="ru-RU" sz="3200" b="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Arial Black"/>
                        <a:buChar char="♪"/>
                        <a:tabLst>
                          <a:tab pos="457200" algn="l"/>
                        </a:tabLst>
                      </a:pPr>
                      <a:r>
                        <a:rPr lang="ru-RU" sz="3200" dirty="0">
                          <a:effectLst/>
                        </a:rPr>
                        <a:t> </a:t>
                      </a:r>
                      <a:endParaRPr lang="ru-RU" sz="3200" b="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934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 </a:t>
                      </a:r>
                      <a:endParaRPr lang="ru-RU" sz="3200" b="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Arial Black"/>
                        <a:buChar char="♪"/>
                        <a:tabLst>
                          <a:tab pos="457200" algn="l"/>
                        </a:tabLst>
                      </a:pPr>
                      <a:r>
                        <a:rPr lang="ru-RU" sz="3200" dirty="0">
                          <a:effectLst/>
                        </a:rPr>
                        <a:t> </a:t>
                      </a:r>
                      <a:endParaRPr lang="ru-RU" sz="3200" b="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Впишите в таблицу </a:t>
            </a:r>
            <a:r>
              <a:rPr lang="ru-RU" dirty="0" smtClean="0"/>
              <a:t>слова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1916832"/>
            <a:ext cx="8208912" cy="1077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Высота, цветовой тон, длительность, тембр, светлота, динамика, насыщенность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0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5233" y="1844824"/>
            <a:ext cx="825354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Изобразительное</a:t>
            </a:r>
          </a:p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искусство</a:t>
            </a:r>
            <a:endParaRPr lang="ru-RU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1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лецких Елена\Desktop\Динамика\иллюстрации\Рисунок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632" y="1838472"/>
            <a:ext cx="3614737" cy="462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Напишите </a:t>
            </a:r>
            <a:r>
              <a:rPr lang="ru-RU" dirty="0">
                <a:solidFill>
                  <a:srgbClr val="FF0000"/>
                </a:solidFill>
              </a:rPr>
              <a:t>букет цветов </a:t>
            </a:r>
            <a:r>
              <a:rPr lang="ru-RU" dirty="0"/>
              <a:t>акварелью по мокрой бумаге.</a:t>
            </a:r>
          </a:p>
        </p:txBody>
      </p:sp>
    </p:spTree>
    <p:extLst>
      <p:ext uri="{BB962C8B-B14F-4D97-AF65-F5344CB8AC3E}">
        <p14:creationId xmlns:p14="http://schemas.microsoft.com/office/powerpoint/2010/main" val="364292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ru-RU" sz="3600" dirty="0" smtClean="0"/>
              <a:t>Каким бывает цвет?</a:t>
            </a:r>
            <a:endParaRPr lang="ru-RU" sz="3600" dirty="0"/>
          </a:p>
        </p:txBody>
      </p:sp>
      <p:sp>
        <p:nvSpPr>
          <p:cNvPr id="14" name="Oval 2"/>
          <p:cNvSpPr>
            <a:spLocks noChangeArrowheads="1"/>
          </p:cNvSpPr>
          <p:nvPr/>
        </p:nvSpPr>
        <p:spPr bwMode="auto">
          <a:xfrm>
            <a:off x="388938" y="4839205"/>
            <a:ext cx="1260000" cy="1260000"/>
          </a:xfrm>
          <a:prstGeom prst="ellipse">
            <a:avLst/>
          </a:prstGeom>
          <a:solidFill>
            <a:srgbClr val="AFEEEE"/>
          </a:solidFill>
          <a:ln w="38100">
            <a:solidFill>
              <a:srgbClr val="AFEEEE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Oval 3"/>
          <p:cNvSpPr>
            <a:spLocks noChangeArrowheads="1"/>
          </p:cNvSpPr>
          <p:nvPr/>
        </p:nvSpPr>
        <p:spPr bwMode="auto">
          <a:xfrm>
            <a:off x="422275" y="1872168"/>
            <a:ext cx="1260000" cy="12600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Oval 4"/>
          <p:cNvSpPr>
            <a:spLocks noChangeArrowheads="1"/>
          </p:cNvSpPr>
          <p:nvPr/>
        </p:nvSpPr>
        <p:spPr bwMode="auto">
          <a:xfrm>
            <a:off x="3508375" y="1894393"/>
            <a:ext cx="1260000" cy="12600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FF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3646488" y="4870955"/>
            <a:ext cx="1260000" cy="1260000"/>
          </a:xfrm>
          <a:prstGeom prst="ellipse">
            <a:avLst/>
          </a:prstGeom>
          <a:solidFill>
            <a:srgbClr val="009300"/>
          </a:solidFill>
          <a:ln w="38100">
            <a:solidFill>
              <a:srgbClr val="0093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Oval 6"/>
          <p:cNvSpPr>
            <a:spLocks noChangeArrowheads="1"/>
          </p:cNvSpPr>
          <p:nvPr/>
        </p:nvSpPr>
        <p:spPr bwMode="auto">
          <a:xfrm>
            <a:off x="2022475" y="3327905"/>
            <a:ext cx="1260000" cy="1260000"/>
          </a:xfrm>
          <a:prstGeom prst="ellipse">
            <a:avLst/>
          </a:prstGeom>
          <a:solidFill>
            <a:srgbClr val="930000"/>
          </a:solidFill>
          <a:ln w="38100">
            <a:solidFill>
              <a:srgbClr val="93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6588125" y="4536714"/>
            <a:ext cx="2555875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306" tIns="53653" rIns="107306" bIns="53653">
            <a:spAutoFit/>
          </a:bodyPr>
          <a:lstStyle>
            <a:lvl1pPr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53657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073150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972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144713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6019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30591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5163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9735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ru-RU" altLang="ru-RU" sz="3200" dirty="0">
                <a:solidFill>
                  <a:srgbClr val="002060"/>
                </a:solidFill>
                <a:latin typeface="+mn-lt"/>
              </a:rPr>
              <a:t>З</a:t>
            </a:r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елёным</a:t>
            </a:r>
            <a:endParaRPr lang="ru-RU" altLang="ru-RU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6667500" y="2623777"/>
            <a:ext cx="2370138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306" tIns="53653" rIns="107306" bIns="53653">
            <a:spAutoFit/>
          </a:bodyPr>
          <a:lstStyle>
            <a:lvl1pPr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53657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073150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972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144713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6019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30591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5163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9735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ru-RU" altLang="ru-RU" sz="3200" dirty="0">
                <a:solidFill>
                  <a:srgbClr val="002060"/>
                </a:solidFill>
                <a:latin typeface="+mn-lt"/>
              </a:rPr>
              <a:t>Я</a:t>
            </a:r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рким </a:t>
            </a:r>
            <a:endParaRPr lang="ru-RU" altLang="ru-RU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6599238" y="5546364"/>
            <a:ext cx="2544762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306" tIns="53653" rIns="107306" bIns="53653">
            <a:spAutoFit/>
          </a:bodyPr>
          <a:lstStyle>
            <a:lvl1pPr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53657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073150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972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144713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6019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30591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5163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9735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ru-RU" altLang="ru-RU" sz="3200" dirty="0">
                <a:solidFill>
                  <a:srgbClr val="002060"/>
                </a:solidFill>
                <a:latin typeface="+mn-lt"/>
              </a:rPr>
              <a:t>Т</a:t>
            </a:r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ёмным</a:t>
            </a:r>
            <a:endParaRPr lang="ru-RU" altLang="ru-RU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6610350" y="1710964"/>
            <a:ext cx="2533650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306" tIns="53653" rIns="107306" bIns="53653">
            <a:spAutoFit/>
          </a:bodyPr>
          <a:lstStyle>
            <a:lvl1pPr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53657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073150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972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144713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6019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30591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5163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9735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ru-RU" altLang="ru-RU" sz="3200" dirty="0">
                <a:solidFill>
                  <a:srgbClr val="002060"/>
                </a:solidFill>
                <a:latin typeface="+mn-lt"/>
              </a:rPr>
              <a:t>С</a:t>
            </a:r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ветлым</a:t>
            </a:r>
            <a:endParaRPr lang="ru-RU" altLang="ru-RU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6599238" y="3558814"/>
            <a:ext cx="2544762" cy="6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306" tIns="53653" rIns="107306" bIns="53653">
            <a:spAutoFit/>
          </a:bodyPr>
          <a:lstStyle>
            <a:lvl1pPr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53657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073150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9725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144713" algn="l" defTabSz="107315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6019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30591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5163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973513" defTabSz="10731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ru-RU" altLang="ru-RU" sz="3200" dirty="0">
                <a:solidFill>
                  <a:srgbClr val="002060"/>
                </a:solidFill>
                <a:latin typeface="+mn-lt"/>
              </a:rPr>
              <a:t>Ж</a:t>
            </a:r>
            <a:r>
              <a:rPr lang="ru-RU" altLang="ru-RU" sz="3200" dirty="0" smtClean="0">
                <a:solidFill>
                  <a:srgbClr val="002060"/>
                </a:solidFill>
                <a:latin typeface="+mn-lt"/>
              </a:rPr>
              <a:t>ёлтым</a:t>
            </a:r>
            <a:endParaRPr lang="ru-RU" altLang="ru-RU" sz="320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588125" y="6099206"/>
            <a:ext cx="1800299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610350" y="5134828"/>
            <a:ext cx="1778074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588125" y="4159610"/>
            <a:ext cx="1800299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6610350" y="3236405"/>
            <a:ext cx="1778074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6610350" y="2311760"/>
            <a:ext cx="1778074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33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2651E-6 3.47068E-6 C 0.213 -0.19203 0.42642 -0.38326 0.51188 -0.45933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4" y="-229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6336E-6 6.33914E-8 C 0.21154 0.03856 0.4233 0.07765 0.50813 0.09324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06" y="46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7974E-6 4.91284E-7 C 0.06086 0.07924 0.12213 0.15953 0.15069 0.19625 C 0.17987 0.23376 0.17507 0.22689 0.17111 0.22081 " pathEditMode="relative" rAng="0" ptsTypes="aaA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3" y="116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7286E-6 -8.8748E-7 C 0.06045 -0.03302 0.1211 -0.06524 0.14757 -0.07924 C 0.17424 -0.09271 0.16612 -0.08901 0.1584 -0.08452 " pathEditMode="relative" rAng="0" ptsTypes="aaA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2" y="-46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3702E-7 -1.26783E-6 C 0.14214 0.10935 0.28491 0.21949 0.34244 0.26413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11" y="132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Autofit/>
          </a:bodyPr>
          <a:lstStyle/>
          <a:p>
            <a:r>
              <a:rPr lang="ru-RU" sz="3600" dirty="0" smtClean="0"/>
              <a:t>Какие три </a:t>
            </a:r>
            <a:r>
              <a:rPr lang="ru-RU" sz="3600" dirty="0" smtClean="0">
                <a:solidFill>
                  <a:srgbClr val="FF0000"/>
                </a:solidFill>
              </a:rPr>
              <a:t>характеристики цвета </a:t>
            </a:r>
            <a:r>
              <a:rPr lang="ru-RU" sz="3600" dirty="0" smtClean="0"/>
              <a:t>вы знаете?</a:t>
            </a:r>
            <a:endParaRPr lang="ru-RU" sz="3600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6967826"/>
              </p:ext>
            </p:extLst>
          </p:nvPr>
        </p:nvGraphicFramePr>
        <p:xfrm>
          <a:off x="1367644" y="1700808"/>
          <a:ext cx="640871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1008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Другая 30">
      <a:dk1>
        <a:srgbClr val="1F497D"/>
      </a:dk1>
      <a:lt1>
        <a:srgbClr val="FFFFFF"/>
      </a:lt1>
      <a:dk2>
        <a:srgbClr val="1F497D"/>
      </a:dk2>
      <a:lt2>
        <a:srgbClr val="EEECE1"/>
      </a:lt2>
      <a:accent1>
        <a:srgbClr val="F79646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0000CC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6003</TotalTime>
  <Words>1096</Words>
  <Application>Microsoft Office PowerPoint</Application>
  <PresentationFormat>Экран (4:3)</PresentationFormat>
  <Paragraphs>304</Paragraphs>
  <Slides>70</Slides>
  <Notes>11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1" baseType="lpstr">
      <vt:lpstr>Тема Office</vt:lpstr>
      <vt:lpstr>Презентация PowerPoint</vt:lpstr>
      <vt:lpstr>Содержание</vt:lpstr>
      <vt:lpstr>Что мы видим и слышим?</vt:lpstr>
      <vt:lpstr>Из каких «кирпичиков» композитор «строит» музыкальное произведение,  а художник создаёт картину?</vt:lpstr>
      <vt:lpstr>Из каких «кирпичиков» композитор «строит» музыкальное произведение,  а художник создаёт картину?</vt:lpstr>
      <vt:lpstr>Тема урока</vt:lpstr>
      <vt:lpstr>Презентация PowerPoint</vt:lpstr>
      <vt:lpstr>Каким бывает цвет?</vt:lpstr>
      <vt:lpstr>Какие три характеристики цвета вы знаете?</vt:lpstr>
      <vt:lpstr>Что такое цветовой тон?</vt:lpstr>
      <vt:lpstr>Укажите названия основных и составных цветов</vt:lpstr>
      <vt:lpstr>Расположите цвета в определённом порядке и прочтите словосочетание </vt:lpstr>
      <vt:lpstr>Составьте все пары контрастных цветов</vt:lpstr>
      <vt:lpstr>Какие контрастные цвета использует художник на картине?</vt:lpstr>
      <vt:lpstr>Что такое светлота?</vt:lpstr>
      <vt:lpstr>Расставьте цветовые тона в порядке возрастания светлоты и прочтите слово</vt:lpstr>
      <vt:lpstr>Объясните, что меняется на рисунке с изменением светлоты?</vt:lpstr>
      <vt:lpstr>Что такое насыщенность?</vt:lpstr>
      <vt:lpstr>Какая из картин обладает большей насыщенностью цвета?</vt:lpstr>
      <vt:lpstr>Презентация PowerPoint</vt:lpstr>
      <vt:lpstr>Облака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Каким бывает звук?</vt:lpstr>
      <vt:lpstr>Какие свойства звука вы знаете?</vt:lpstr>
      <vt:lpstr>Какими бывают звуки по высоте?</vt:lpstr>
      <vt:lpstr>Какими бывают звуки по длительности?</vt:lpstr>
      <vt:lpstr>Что такое тембр?</vt:lpstr>
      <vt:lpstr>Что такое динамика?</vt:lpstr>
      <vt:lpstr>Для чего нужна динамика?</vt:lpstr>
      <vt:lpstr>Один и тот же звук можно сыграть громко (по-итальянски – форте)  или тихо (по-итальянски – пиано)</vt:lpstr>
      <vt:lpstr>Динамические оттенки</vt:lpstr>
      <vt:lpstr>Переведите на русский язык итальянские обозначения  динамических оттенков:</vt:lpstr>
      <vt:lpstr>Переведите на русский язык итальянские обозначения  динамических оттенков:</vt:lpstr>
      <vt:lpstr>Переведите на русский язык итальянские обозначения  динамических оттенков:</vt:lpstr>
      <vt:lpstr>Переведите на русский язык итальянские обозначения  динамических оттенков:</vt:lpstr>
      <vt:lpstr>Переведите на русский язык итальянские обозначения  динамических оттенков:</vt:lpstr>
      <vt:lpstr>«Нельзя путать</vt:lpstr>
      <vt:lpstr>«Нельзя путать</vt:lpstr>
      <vt:lpstr>«Нельзя путать</vt:lpstr>
      <vt:lpstr>Как с помощью динамики создать музыкальный образ «эхо»?</vt:lpstr>
      <vt:lpstr>Как в изобразительном искусстве называют сочетание красного и зелёного цветов?</vt:lpstr>
      <vt:lpstr>Запишите динамические оттенки </vt:lpstr>
      <vt:lpstr>Что напоминает вам это сочетание цветов?</vt:lpstr>
      <vt:lpstr>Презентация PowerPoint</vt:lpstr>
      <vt:lpstr>Презентация PowerPoint</vt:lpstr>
      <vt:lpstr>Презентация PowerPoint</vt:lpstr>
      <vt:lpstr>Прочитайте стихотворение и запишите встречающиеся в нём динамические оттенки итальянскими обозначениями</vt:lpstr>
      <vt:lpstr>pp    p    mp    mf    f    ff</vt:lpstr>
      <vt:lpstr>pp    p    mp    mf    f    ff</vt:lpstr>
      <vt:lpstr>pp    p    mp    mf    f    ff</vt:lpstr>
      <vt:lpstr>pp    p    mp    mf    f    ff</vt:lpstr>
      <vt:lpstr>pp    p    mp    mf    f    ff</vt:lpstr>
      <vt:lpstr>pp    p    mp    mf    f    ff</vt:lpstr>
      <vt:lpstr>pp    p    mp    mf    f    ff</vt:lpstr>
      <vt:lpstr>pp    p    mp    mf    f    ff</vt:lpstr>
      <vt:lpstr>pp    p    mp    mf    f    ff</vt:lpstr>
      <vt:lpstr>pp    p    mp    mf    f    ff</vt:lpstr>
      <vt:lpstr>pp    p    mp    mf    f    ff</vt:lpstr>
      <vt:lpstr>pp    p    mp    mf    f    ff</vt:lpstr>
      <vt:lpstr>Проверьте итальянские обозначения динамических оттенков, встречающихся в стихотворении</vt:lpstr>
      <vt:lpstr>Презентация PowerPoint</vt:lpstr>
      <vt:lpstr>Впишите в таблицу слова</vt:lpstr>
      <vt:lpstr>Напишите букет цветов акварелью по мокрой бумаге.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Цвет и звук</dc:subject>
  <dc:creator>Палецких Елена</dc:creator>
  <cp:lastModifiedBy>Палецких Елена</cp:lastModifiedBy>
  <cp:revision>454</cp:revision>
  <dcterms:created xsi:type="dcterms:W3CDTF">2016-07-12T20:23:01Z</dcterms:created>
  <dcterms:modified xsi:type="dcterms:W3CDTF">2018-10-17T18:06:18Z</dcterms:modified>
</cp:coreProperties>
</file>